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56" r:id="rId3"/>
    <p:sldId id="257" r:id="rId4"/>
    <p:sldId id="258" r:id="rId5"/>
    <p:sldId id="259" r:id="rId6"/>
    <p:sldId id="260" r:id="rId7"/>
    <p:sldId id="264" r:id="rId8"/>
    <p:sldId id="265" r:id="rId9"/>
    <p:sldId id="305" r:id="rId10"/>
    <p:sldId id="261" r:id="rId11"/>
    <p:sldId id="266" r:id="rId12"/>
    <p:sldId id="306" r:id="rId13"/>
    <p:sldId id="309" r:id="rId14"/>
    <p:sldId id="262" r:id="rId15"/>
    <p:sldId id="308" r:id="rId16"/>
    <p:sldId id="267" r:id="rId17"/>
    <p:sldId id="307" r:id="rId18"/>
    <p:sldId id="30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82" autoAdjust="0"/>
    <p:restoredTop sz="94660"/>
  </p:normalViewPr>
  <p:slideViewPr>
    <p:cSldViewPr snapToGrid="0" showGuides="1">
      <p:cViewPr varScale="1">
        <p:scale>
          <a:sx n="82" d="100"/>
          <a:sy n="82" d="100"/>
        </p:scale>
        <p:origin x="725" y="101"/>
      </p:cViewPr>
      <p:guideLst>
        <p:guide orient="horz" pos="2432"/>
        <p:guide pos="3840"/>
      </p:guideLst>
    </p:cSldViewPr>
  </p:slideViewPr>
  <p:notesTextViewPr>
    <p:cViewPr>
      <p:scale>
        <a:sx n="1" d="1"/>
        <a:sy n="1" d="1"/>
      </p:scale>
      <p:origin x="0" y="0"/>
    </p:cViewPr>
  </p:notesTextViewPr>
  <p:sorterViewPr>
    <p:cViewPr>
      <p:scale>
        <a:sx n="75" d="100"/>
        <a:sy n="75"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1C3FCF-EA9A-4452-B8F8-F7113208A61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061BA6-FAF3-45A4-8D11-94C1003CB97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B8B902E6-1246-4376-B861-432551AFD4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4AA330EA-C11D-4194-A8AF-294D26067A9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Freeform 6"/>
          <p:cNvSpPr/>
          <p:nvPr userDrawn="1"/>
        </p:nvSpPr>
        <p:spPr bwMode="auto">
          <a:xfrm>
            <a:off x="5341937" y="0"/>
            <a:ext cx="6850063" cy="6858000"/>
          </a:xfrm>
          <a:custGeom>
            <a:avLst/>
            <a:gdLst>
              <a:gd name="T0" fmla="*/ 0 w 4315"/>
              <a:gd name="T1" fmla="*/ 4320 h 4320"/>
              <a:gd name="T2" fmla="*/ 4315 w 4315"/>
              <a:gd name="T3" fmla="*/ 4320 h 4320"/>
              <a:gd name="T4" fmla="*/ 4315 w 4315"/>
              <a:gd name="T5" fmla="*/ 0 h 4320"/>
              <a:gd name="T6" fmla="*/ 0 w 4315"/>
              <a:gd name="T7" fmla="*/ 4320 h 4320"/>
            </a:gdLst>
            <a:ahLst/>
            <a:cxnLst>
              <a:cxn ang="0">
                <a:pos x="T0" y="T1"/>
              </a:cxn>
              <a:cxn ang="0">
                <a:pos x="T2" y="T3"/>
              </a:cxn>
              <a:cxn ang="0">
                <a:pos x="T4" y="T5"/>
              </a:cxn>
              <a:cxn ang="0">
                <a:pos x="T6" y="T7"/>
              </a:cxn>
            </a:cxnLst>
            <a:rect l="0" t="0" r="r" b="b"/>
            <a:pathLst>
              <a:path w="4315" h="4320">
                <a:moveTo>
                  <a:pt x="0" y="4320"/>
                </a:moveTo>
                <a:lnTo>
                  <a:pt x="4315" y="4320"/>
                </a:lnTo>
                <a:lnTo>
                  <a:pt x="4315" y="0"/>
                </a:lnTo>
                <a:lnTo>
                  <a:pt x="0" y="432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4" name="日期占位符 3"/>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686ABC-B733-4410-B029-6024D25FA6DB}" type="slidenum">
              <a:rPr lang="zh-CN" altLang="en-US" smtClean="0"/>
            </a:fld>
            <a:endParaRPr lang="zh-CN" altLang="en-US"/>
          </a:p>
        </p:txBody>
      </p:sp>
      <p:sp>
        <p:nvSpPr>
          <p:cNvPr id="7" name="任意多边形: 形状 6"/>
          <p:cNvSpPr/>
          <p:nvPr userDrawn="1"/>
        </p:nvSpPr>
        <p:spPr bwMode="auto">
          <a:xfrm>
            <a:off x="6706476" y="1"/>
            <a:ext cx="5485524" cy="5471389"/>
          </a:xfrm>
          <a:custGeom>
            <a:avLst/>
            <a:gdLst>
              <a:gd name="connsiteX0" fmla="*/ 2039015 w 5485524"/>
              <a:gd name="connsiteY0" fmla="*/ 0 h 5471389"/>
              <a:gd name="connsiteX1" fmla="*/ 5485524 w 5485524"/>
              <a:gd name="connsiteY1" fmla="*/ 0 h 5471389"/>
              <a:gd name="connsiteX2" fmla="*/ 5485524 w 5485524"/>
              <a:gd name="connsiteY2" fmla="*/ 3404659 h 5471389"/>
              <a:gd name="connsiteX3" fmla="*/ 5443298 w 5485524"/>
              <a:gd name="connsiteY3" fmla="*/ 3446933 h 5471389"/>
              <a:gd name="connsiteX4" fmla="*/ 4129398 w 5485524"/>
              <a:gd name="connsiteY4" fmla="*/ 4762328 h 5471389"/>
              <a:gd name="connsiteX5" fmla="*/ 705752 w 5485524"/>
              <a:gd name="connsiteY5" fmla="*/ 4762328 h 5471389"/>
              <a:gd name="connsiteX6" fmla="*/ 705752 w 5485524"/>
              <a:gd name="connsiteY6" fmla="*/ 1334782 h 5471389"/>
              <a:gd name="connsiteX7" fmla="*/ 1923785 w 5485524"/>
              <a:gd name="connsiteY7" fmla="*/ 115361 h 547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5524" h="5471389">
                <a:moveTo>
                  <a:pt x="2039015" y="0"/>
                </a:moveTo>
                <a:lnTo>
                  <a:pt x="5485524" y="0"/>
                </a:lnTo>
                <a:lnTo>
                  <a:pt x="5485524" y="3404659"/>
                </a:lnTo>
                <a:lnTo>
                  <a:pt x="5443298" y="3446933"/>
                </a:lnTo>
                <a:cubicBezTo>
                  <a:pt x="5255598" y="3634846"/>
                  <a:pt x="4880198" y="4010674"/>
                  <a:pt x="4129398" y="4762328"/>
                </a:cubicBezTo>
                <a:cubicBezTo>
                  <a:pt x="3188396" y="5707743"/>
                  <a:pt x="1646755" y="5707743"/>
                  <a:pt x="705752" y="4762328"/>
                </a:cubicBezTo>
                <a:cubicBezTo>
                  <a:pt x="-235250" y="3820254"/>
                  <a:pt x="-235250" y="2276856"/>
                  <a:pt x="705752" y="1334782"/>
                </a:cubicBezTo>
                <a:cubicBezTo>
                  <a:pt x="705752" y="1334782"/>
                  <a:pt x="705752" y="1334782"/>
                  <a:pt x="1923785" y="115361"/>
                </a:cubicBezTo>
                <a:close/>
              </a:path>
            </a:pathLst>
          </a:custGeom>
          <a:solidFill>
            <a:schemeClr val="accent4"/>
          </a:solidFill>
          <a:ln w="63500">
            <a:noFill/>
          </a:ln>
          <a:effectLst>
            <a:outerShdw blurRad="127000" dist="63500" dir="2700000" algn="tl" rotWithShape="0">
              <a:prstClr val="black">
                <a:alpha val="20000"/>
              </a:prstClr>
            </a:outerShdw>
          </a:effectLst>
        </p:spPr>
        <p:txBody>
          <a:bodyPr vert="horz" wrap="square" lIns="91440" tIns="45720" rIns="91440" bIns="45720" numCol="1" anchor="t" anchorCtr="0" compatLnSpc="1">
            <a:noAutofit/>
          </a:bodyPr>
          <a:lstStyle/>
          <a:p>
            <a:endParaRPr lang="zh-CN" altLang="en-US"/>
          </a:p>
        </p:txBody>
      </p:sp>
      <p:sp>
        <p:nvSpPr>
          <p:cNvPr id="8" name="Freeform 7"/>
          <p:cNvSpPr/>
          <p:nvPr userDrawn="1"/>
        </p:nvSpPr>
        <p:spPr bwMode="auto">
          <a:xfrm>
            <a:off x="6616700" y="0"/>
            <a:ext cx="5575300" cy="5562600"/>
          </a:xfrm>
          <a:custGeom>
            <a:avLst/>
            <a:gdLst>
              <a:gd name="T0" fmla="*/ 1758 w 1758"/>
              <a:gd name="T1" fmla="*/ 0 h 1752"/>
              <a:gd name="T2" fmla="*/ 725 w 1758"/>
              <a:gd name="T3" fmla="*/ 0 h 1752"/>
              <a:gd name="T4" fmla="*/ 282 w 1758"/>
              <a:gd name="T5" fmla="*/ 443 h 1752"/>
              <a:gd name="T6" fmla="*/ 282 w 1758"/>
              <a:gd name="T7" fmla="*/ 1469 h 1752"/>
              <a:gd name="T8" fmla="*/ 282 w 1758"/>
              <a:gd name="T9" fmla="*/ 1469 h 1752"/>
              <a:gd name="T10" fmla="*/ 1308 w 1758"/>
              <a:gd name="T11" fmla="*/ 1469 h 1752"/>
              <a:gd name="T12" fmla="*/ 1758 w 1758"/>
              <a:gd name="T13" fmla="*/ 1019 h 1752"/>
              <a:gd name="T14" fmla="*/ 1758 w 1758"/>
              <a:gd name="T15" fmla="*/ 0 h 1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8" h="1752">
                <a:moveTo>
                  <a:pt x="1758" y="0"/>
                </a:moveTo>
                <a:cubicBezTo>
                  <a:pt x="725" y="0"/>
                  <a:pt x="725" y="0"/>
                  <a:pt x="725" y="0"/>
                </a:cubicBezTo>
                <a:cubicBezTo>
                  <a:pt x="282" y="443"/>
                  <a:pt x="282" y="443"/>
                  <a:pt x="282" y="443"/>
                </a:cubicBezTo>
                <a:cubicBezTo>
                  <a:pt x="0" y="725"/>
                  <a:pt x="0" y="1187"/>
                  <a:pt x="282" y="1469"/>
                </a:cubicBezTo>
                <a:cubicBezTo>
                  <a:pt x="282" y="1469"/>
                  <a:pt x="282" y="1469"/>
                  <a:pt x="282" y="1469"/>
                </a:cubicBezTo>
                <a:cubicBezTo>
                  <a:pt x="564" y="1752"/>
                  <a:pt x="1026" y="1752"/>
                  <a:pt x="1308" y="1469"/>
                </a:cubicBezTo>
                <a:cubicBezTo>
                  <a:pt x="1758" y="1019"/>
                  <a:pt x="1758" y="1019"/>
                  <a:pt x="1758" y="1019"/>
                </a:cubicBezTo>
                <a:lnTo>
                  <a:pt x="1758" y="0"/>
                </a:lnTo>
                <a:close/>
              </a:path>
            </a:pathLst>
          </a:custGeom>
          <a:blipFill>
            <a:blip r:embed="rId2"/>
            <a:stretch>
              <a:fillRect/>
            </a:stretch>
          </a:blipFill>
          <a:ln w="63500">
            <a:noFill/>
          </a:ln>
        </p:spPr>
        <p:txBody>
          <a:bodyPr vert="horz" wrap="square" lIns="91440" tIns="45720" rIns="91440" bIns="45720" numCol="1" anchor="t" anchorCtr="0" compatLnSpc="1"/>
          <a:lstStyle/>
          <a:p>
            <a:endParaRPr lang="zh-CN" altLang="en-US"/>
          </a:p>
        </p:txBody>
      </p:sp>
      <p:sp>
        <p:nvSpPr>
          <p:cNvPr id="9" name="Freeform 8"/>
          <p:cNvSpPr/>
          <p:nvPr userDrawn="1"/>
        </p:nvSpPr>
        <p:spPr bwMode="auto">
          <a:xfrm>
            <a:off x="7458074" y="1354243"/>
            <a:ext cx="3362326" cy="3365290"/>
          </a:xfrm>
          <a:custGeom>
            <a:avLst/>
            <a:gdLst>
              <a:gd name="T0" fmla="*/ 202 w 1135"/>
              <a:gd name="T1" fmla="*/ 933 h 1135"/>
              <a:gd name="T2" fmla="*/ 202 w 1135"/>
              <a:gd name="T3" fmla="*/ 202 h 1135"/>
              <a:gd name="T4" fmla="*/ 933 w 1135"/>
              <a:gd name="T5" fmla="*/ 202 h 1135"/>
              <a:gd name="T6" fmla="*/ 933 w 1135"/>
              <a:gd name="T7" fmla="*/ 933 h 1135"/>
              <a:gd name="T8" fmla="*/ 202 w 1135"/>
              <a:gd name="T9" fmla="*/ 933 h 1135"/>
            </a:gdLst>
            <a:ahLst/>
            <a:cxnLst>
              <a:cxn ang="0">
                <a:pos x="T0" y="T1"/>
              </a:cxn>
              <a:cxn ang="0">
                <a:pos x="T2" y="T3"/>
              </a:cxn>
              <a:cxn ang="0">
                <a:pos x="T4" y="T5"/>
              </a:cxn>
              <a:cxn ang="0">
                <a:pos x="T6" y="T7"/>
              </a:cxn>
              <a:cxn ang="0">
                <a:pos x="T8" y="T9"/>
              </a:cxn>
            </a:cxnLst>
            <a:rect l="0" t="0" r="r" b="b"/>
            <a:pathLst>
              <a:path w="1135" h="1135">
                <a:moveTo>
                  <a:pt x="202" y="933"/>
                </a:moveTo>
                <a:cubicBezTo>
                  <a:pt x="0" y="731"/>
                  <a:pt x="0" y="404"/>
                  <a:pt x="202" y="202"/>
                </a:cubicBezTo>
                <a:cubicBezTo>
                  <a:pt x="404" y="0"/>
                  <a:pt x="731" y="0"/>
                  <a:pt x="933" y="202"/>
                </a:cubicBezTo>
                <a:cubicBezTo>
                  <a:pt x="1135" y="404"/>
                  <a:pt x="1135" y="731"/>
                  <a:pt x="933" y="933"/>
                </a:cubicBezTo>
                <a:cubicBezTo>
                  <a:pt x="731" y="1135"/>
                  <a:pt x="404" y="1135"/>
                  <a:pt x="202" y="933"/>
                </a:cubicBezTo>
                <a:close/>
              </a:path>
            </a:pathLst>
          </a:custGeom>
          <a:solidFill>
            <a:schemeClr val="accent4">
              <a:alpha val="75000"/>
            </a:schemeClr>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686ABC-B733-4410-B029-6024D25FA6D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686ABC-B733-4410-B029-6024D25FA6D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686ABC-B733-4410-B029-6024D25FA6D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686ABC-B733-4410-B029-6024D25FA6DB}" type="slidenum">
              <a:rPr lang="zh-CN" altLang="en-US" smtClean="0"/>
            </a:fld>
            <a:endParaRPr lang="zh-CN" altLang="en-US"/>
          </a:p>
        </p:txBody>
      </p:sp>
      <p:sp>
        <p:nvSpPr>
          <p:cNvPr id="7" name="直角三角形 6"/>
          <p:cNvSpPr/>
          <p:nvPr userDrawn="1"/>
        </p:nvSpPr>
        <p:spPr>
          <a:xfrm rot="5400000">
            <a:off x="0" y="0"/>
            <a:ext cx="5921829" cy="5921829"/>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rot="8100000">
            <a:off x="127315" y="82803"/>
            <a:ext cx="8117234" cy="3265258"/>
          </a:xfrm>
          <a:custGeom>
            <a:avLst/>
            <a:gdLst>
              <a:gd name="connsiteX0" fmla="*/ 3265258 w 8117234"/>
              <a:gd name="connsiteY0" fmla="*/ 3265258 h 3265258"/>
              <a:gd name="connsiteX1" fmla="*/ 0 w 8117234"/>
              <a:gd name="connsiteY1" fmla="*/ 0 h 3265258"/>
              <a:gd name="connsiteX2" fmla="*/ 6484605 w 8117234"/>
              <a:gd name="connsiteY2" fmla="*/ 0 h 3265258"/>
              <a:gd name="connsiteX3" fmla="*/ 8117234 w 8117234"/>
              <a:gd name="connsiteY3" fmla="*/ 1632629 h 3265258"/>
              <a:gd name="connsiteX4" fmla="*/ 6484605 w 8117234"/>
              <a:gd name="connsiteY4" fmla="*/ 3265258 h 326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234" h="3265258">
                <a:moveTo>
                  <a:pt x="3265258" y="3265258"/>
                </a:moveTo>
                <a:lnTo>
                  <a:pt x="0" y="0"/>
                </a:lnTo>
                <a:lnTo>
                  <a:pt x="6484605" y="0"/>
                </a:lnTo>
                <a:cubicBezTo>
                  <a:pt x="7386281" y="0"/>
                  <a:pt x="8117234" y="730953"/>
                  <a:pt x="8117234" y="1632629"/>
                </a:cubicBezTo>
                <a:cubicBezTo>
                  <a:pt x="8117234" y="2534305"/>
                  <a:pt x="7386281" y="3265258"/>
                  <a:pt x="6484605" y="3265258"/>
                </a:cubicBezTo>
                <a:close/>
              </a:path>
            </a:pathLst>
          </a:custGeom>
          <a:solidFill>
            <a:schemeClr val="accent4"/>
          </a:solidFill>
          <a:ln w="63500">
            <a:noFill/>
          </a:ln>
          <a:effectLst>
            <a:outerShdw blurRad="1270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chemeClr val="tx1"/>
              </a:solidFill>
            </a:endParaRPr>
          </a:p>
        </p:txBody>
      </p:sp>
      <p:sp>
        <p:nvSpPr>
          <p:cNvPr id="9" name="任意多边形: 形状 8"/>
          <p:cNvSpPr/>
          <p:nvPr userDrawn="1"/>
        </p:nvSpPr>
        <p:spPr>
          <a:xfrm rot="8100000">
            <a:off x="246183" y="204356"/>
            <a:ext cx="7877924" cy="3023724"/>
          </a:xfrm>
          <a:custGeom>
            <a:avLst/>
            <a:gdLst>
              <a:gd name="connsiteX0" fmla="*/ 3023724 w 7877924"/>
              <a:gd name="connsiteY0" fmla="*/ 3023724 h 3023724"/>
              <a:gd name="connsiteX1" fmla="*/ 0 w 7877924"/>
              <a:gd name="connsiteY1" fmla="*/ 0 h 3023724"/>
              <a:gd name="connsiteX2" fmla="*/ 6366062 w 7877924"/>
              <a:gd name="connsiteY2" fmla="*/ 0 h 3023724"/>
              <a:gd name="connsiteX3" fmla="*/ 7877924 w 7877924"/>
              <a:gd name="connsiteY3" fmla="*/ 1511862 h 3023724"/>
              <a:gd name="connsiteX4" fmla="*/ 6366062 w 7877924"/>
              <a:gd name="connsiteY4" fmla="*/ 3023724 h 302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7924" h="3023724">
                <a:moveTo>
                  <a:pt x="3023724" y="3023724"/>
                </a:moveTo>
                <a:lnTo>
                  <a:pt x="0" y="0"/>
                </a:lnTo>
                <a:lnTo>
                  <a:pt x="6366062" y="0"/>
                </a:lnTo>
                <a:cubicBezTo>
                  <a:pt x="7201040" y="0"/>
                  <a:pt x="7877924" y="676884"/>
                  <a:pt x="7877924" y="1511862"/>
                </a:cubicBezTo>
                <a:cubicBezTo>
                  <a:pt x="7877924" y="2346840"/>
                  <a:pt x="7201040" y="3023724"/>
                  <a:pt x="6366062" y="3023724"/>
                </a:cubicBez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userDrawn="1"/>
        </p:nvSpPr>
        <p:spPr>
          <a:xfrm rot="18900000">
            <a:off x="1242252" y="2205763"/>
            <a:ext cx="2453348" cy="2453347"/>
          </a:xfrm>
          <a:prstGeom prst="ellipse">
            <a:avLst/>
          </a:prstGeom>
          <a:solidFill>
            <a:schemeClr val="accent4">
              <a:alpha val="75000"/>
            </a:schemeClr>
          </a:solidFill>
          <a:ln>
            <a:noFill/>
          </a:ln>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686ABC-B733-4410-B029-6024D25FA6D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686ABC-B733-4410-B029-6024D25FA6D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12" name="矩形 11"/>
          <p:cNvSpPr/>
          <p:nvPr userDrawn="1"/>
        </p:nvSpPr>
        <p:spPr>
          <a:xfrm>
            <a:off x="0" y="-4549"/>
            <a:ext cx="12192000" cy="85116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直角三角形 32"/>
          <p:cNvSpPr/>
          <p:nvPr userDrawn="1"/>
        </p:nvSpPr>
        <p:spPr>
          <a:xfrm rot="5400000" flipH="1">
            <a:off x="0" y="0"/>
            <a:ext cx="1231900" cy="123190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686ABC-B733-4410-B029-6024D25FA6DB}" type="slidenum">
              <a:rPr lang="zh-CN" altLang="en-US" smtClean="0"/>
            </a:fld>
            <a:endParaRPr lang="zh-CN" altLang="en-US"/>
          </a:p>
        </p:txBody>
      </p:sp>
      <p:grpSp>
        <p:nvGrpSpPr>
          <p:cNvPr id="21" name="Group 4"/>
          <p:cNvGrpSpPr>
            <a:grpSpLocks noChangeAspect="1"/>
          </p:cNvGrpSpPr>
          <p:nvPr userDrawn="1"/>
        </p:nvGrpSpPr>
        <p:grpSpPr bwMode="auto">
          <a:xfrm flipH="1">
            <a:off x="0" y="-4549"/>
            <a:ext cx="1099907" cy="1096749"/>
            <a:chOff x="6286" y="1668"/>
            <a:chExt cx="1393" cy="1389"/>
          </a:xfrm>
        </p:grpSpPr>
        <p:sp>
          <p:nvSpPr>
            <p:cNvPr id="29" name="Freeform 11"/>
            <p:cNvSpPr/>
            <p:nvPr userDrawn="1"/>
          </p:nvSpPr>
          <p:spPr bwMode="auto">
            <a:xfrm>
              <a:off x="6286" y="1668"/>
              <a:ext cx="1393" cy="1389"/>
            </a:xfrm>
            <a:custGeom>
              <a:avLst/>
              <a:gdLst>
                <a:gd name="T0" fmla="*/ 1780 w 1780"/>
                <a:gd name="T1" fmla="*/ 0 h 1773"/>
                <a:gd name="T2" fmla="*/ 617 w 1780"/>
                <a:gd name="T3" fmla="*/ 0 h 1773"/>
                <a:gd name="T4" fmla="*/ 239 w 1780"/>
                <a:gd name="T5" fmla="*/ 378 h 1773"/>
                <a:gd name="T6" fmla="*/ 0 w 1780"/>
                <a:gd name="T7" fmla="*/ 956 h 1773"/>
                <a:gd name="T8" fmla="*/ 239 w 1780"/>
                <a:gd name="T9" fmla="*/ 1534 h 1773"/>
                <a:gd name="T10" fmla="*/ 817 w 1780"/>
                <a:gd name="T11" fmla="*/ 1773 h 1773"/>
                <a:gd name="T12" fmla="*/ 1395 w 1780"/>
                <a:gd name="T13" fmla="*/ 1534 h 1773"/>
                <a:gd name="T14" fmla="*/ 1780 w 1780"/>
                <a:gd name="T15" fmla="*/ 1150 h 1773"/>
                <a:gd name="T16" fmla="*/ 1780 w 1780"/>
                <a:gd name="T17" fmla="*/ 0 h 1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0" h="1773">
                  <a:moveTo>
                    <a:pt x="1780" y="0"/>
                  </a:moveTo>
                  <a:cubicBezTo>
                    <a:pt x="617" y="0"/>
                    <a:pt x="617" y="0"/>
                    <a:pt x="617" y="0"/>
                  </a:cubicBezTo>
                  <a:cubicBezTo>
                    <a:pt x="239" y="378"/>
                    <a:pt x="239" y="378"/>
                    <a:pt x="239" y="378"/>
                  </a:cubicBezTo>
                  <a:cubicBezTo>
                    <a:pt x="85" y="532"/>
                    <a:pt x="0" y="737"/>
                    <a:pt x="0" y="956"/>
                  </a:cubicBezTo>
                  <a:cubicBezTo>
                    <a:pt x="0" y="1175"/>
                    <a:pt x="85" y="1381"/>
                    <a:pt x="239" y="1534"/>
                  </a:cubicBezTo>
                  <a:cubicBezTo>
                    <a:pt x="393" y="1688"/>
                    <a:pt x="598" y="1773"/>
                    <a:pt x="817" y="1773"/>
                  </a:cubicBezTo>
                  <a:cubicBezTo>
                    <a:pt x="1036" y="1773"/>
                    <a:pt x="1241" y="1688"/>
                    <a:pt x="1395" y="1534"/>
                  </a:cubicBezTo>
                  <a:cubicBezTo>
                    <a:pt x="1780" y="1150"/>
                    <a:pt x="1780" y="1150"/>
                    <a:pt x="1780" y="1150"/>
                  </a:cubicBezTo>
                  <a:lnTo>
                    <a:pt x="1780" y="0"/>
                  </a:lnTo>
                  <a:close/>
                </a:path>
              </a:pathLst>
            </a:custGeom>
            <a:solidFill>
              <a:schemeClr val="accent4"/>
            </a:solidFill>
            <a:ln>
              <a:noFill/>
            </a:ln>
            <a:effectLst>
              <a:outerShdw blurRad="63500" dist="25400" dir="2700000" algn="tl" rotWithShape="0">
                <a:prstClr val="black">
                  <a:alpha val="2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2"/>
            <p:cNvSpPr/>
            <p:nvPr userDrawn="1"/>
          </p:nvSpPr>
          <p:spPr bwMode="auto">
            <a:xfrm>
              <a:off x="6303" y="1668"/>
              <a:ext cx="1376" cy="1372"/>
            </a:xfrm>
            <a:custGeom>
              <a:avLst/>
              <a:gdLst>
                <a:gd name="T0" fmla="*/ 1758 w 1758"/>
                <a:gd name="T1" fmla="*/ 0 h 1752"/>
                <a:gd name="T2" fmla="*/ 725 w 1758"/>
                <a:gd name="T3" fmla="*/ 0 h 1752"/>
                <a:gd name="T4" fmla="*/ 282 w 1758"/>
                <a:gd name="T5" fmla="*/ 443 h 1752"/>
                <a:gd name="T6" fmla="*/ 282 w 1758"/>
                <a:gd name="T7" fmla="*/ 1469 h 1752"/>
                <a:gd name="T8" fmla="*/ 282 w 1758"/>
                <a:gd name="T9" fmla="*/ 1469 h 1752"/>
                <a:gd name="T10" fmla="*/ 1308 w 1758"/>
                <a:gd name="T11" fmla="*/ 1469 h 1752"/>
                <a:gd name="T12" fmla="*/ 1758 w 1758"/>
                <a:gd name="T13" fmla="*/ 1019 h 1752"/>
                <a:gd name="T14" fmla="*/ 1758 w 1758"/>
                <a:gd name="T15" fmla="*/ 0 h 1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8" h="1752">
                  <a:moveTo>
                    <a:pt x="1758" y="0"/>
                  </a:moveTo>
                  <a:cubicBezTo>
                    <a:pt x="725" y="0"/>
                    <a:pt x="725" y="0"/>
                    <a:pt x="725" y="0"/>
                  </a:cubicBezTo>
                  <a:cubicBezTo>
                    <a:pt x="282" y="443"/>
                    <a:pt x="282" y="443"/>
                    <a:pt x="282" y="443"/>
                  </a:cubicBezTo>
                  <a:cubicBezTo>
                    <a:pt x="0" y="725"/>
                    <a:pt x="0" y="1187"/>
                    <a:pt x="282" y="1469"/>
                  </a:cubicBezTo>
                  <a:cubicBezTo>
                    <a:pt x="282" y="1469"/>
                    <a:pt x="282" y="1469"/>
                    <a:pt x="282" y="1469"/>
                  </a:cubicBezTo>
                  <a:cubicBezTo>
                    <a:pt x="564" y="1752"/>
                    <a:pt x="1026" y="1752"/>
                    <a:pt x="1308" y="1469"/>
                  </a:cubicBezTo>
                  <a:cubicBezTo>
                    <a:pt x="1758" y="1019"/>
                    <a:pt x="1758" y="1019"/>
                    <a:pt x="1758" y="1019"/>
                  </a:cubicBezTo>
                  <a:lnTo>
                    <a:pt x="1758" y="0"/>
                  </a:lnTo>
                  <a:close/>
                </a:path>
              </a:pathLst>
            </a:custGeom>
            <a:blipFill>
              <a:blip r:embed="rId2"/>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3"/>
            <p:cNvSpPr/>
            <p:nvPr userDrawn="1"/>
          </p:nvSpPr>
          <p:spPr bwMode="auto">
            <a:xfrm>
              <a:off x="6440" y="1931"/>
              <a:ext cx="970" cy="971"/>
            </a:xfrm>
            <a:custGeom>
              <a:avLst/>
              <a:gdLst>
                <a:gd name="T0" fmla="*/ 201 w 1135"/>
                <a:gd name="T1" fmla="*/ 933 h 1135"/>
                <a:gd name="T2" fmla="*/ 201 w 1135"/>
                <a:gd name="T3" fmla="*/ 202 h 1135"/>
                <a:gd name="T4" fmla="*/ 933 w 1135"/>
                <a:gd name="T5" fmla="*/ 202 h 1135"/>
                <a:gd name="T6" fmla="*/ 933 w 1135"/>
                <a:gd name="T7" fmla="*/ 933 h 1135"/>
                <a:gd name="T8" fmla="*/ 201 w 1135"/>
                <a:gd name="T9" fmla="*/ 933 h 1135"/>
              </a:gdLst>
              <a:ahLst/>
              <a:cxnLst>
                <a:cxn ang="0">
                  <a:pos x="T0" y="T1"/>
                </a:cxn>
                <a:cxn ang="0">
                  <a:pos x="T2" y="T3"/>
                </a:cxn>
                <a:cxn ang="0">
                  <a:pos x="T4" y="T5"/>
                </a:cxn>
                <a:cxn ang="0">
                  <a:pos x="T6" y="T7"/>
                </a:cxn>
                <a:cxn ang="0">
                  <a:pos x="T8" y="T9"/>
                </a:cxn>
              </a:cxnLst>
              <a:rect l="0" t="0" r="r" b="b"/>
              <a:pathLst>
                <a:path w="1135" h="1135">
                  <a:moveTo>
                    <a:pt x="201" y="933"/>
                  </a:moveTo>
                  <a:cubicBezTo>
                    <a:pt x="0" y="731"/>
                    <a:pt x="0" y="404"/>
                    <a:pt x="201" y="202"/>
                  </a:cubicBezTo>
                  <a:cubicBezTo>
                    <a:pt x="403" y="0"/>
                    <a:pt x="731" y="0"/>
                    <a:pt x="933" y="202"/>
                  </a:cubicBezTo>
                  <a:cubicBezTo>
                    <a:pt x="1135" y="404"/>
                    <a:pt x="1135" y="731"/>
                    <a:pt x="933" y="933"/>
                  </a:cubicBezTo>
                  <a:cubicBezTo>
                    <a:pt x="731" y="1135"/>
                    <a:pt x="403" y="1135"/>
                    <a:pt x="201" y="933"/>
                  </a:cubicBezTo>
                  <a:close/>
                </a:path>
              </a:pathLst>
            </a:custGeom>
            <a:solidFill>
              <a:schemeClr val="accent4">
                <a:alpha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686ABC-B733-4410-B029-6024D25FA6D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686ABC-B733-4410-B029-6024D25FA6D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419ABD-29B0-4136-8874-E45BA3A6F3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686ABC-B733-4410-B029-6024D25FA6D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3E419ABD-29B0-4136-8874-E45BA3A6F35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B3686ABC-B733-4410-B029-6024D25FA6D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1.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584200" y="2474356"/>
            <a:ext cx="6114174" cy="1323439"/>
          </a:xfrm>
          <a:prstGeom prst="rect">
            <a:avLst/>
          </a:prstGeom>
          <a:noFill/>
        </p:spPr>
        <p:txBody>
          <a:bodyPr wrap="none" rtlCol="0">
            <a:spAutoFit/>
          </a:bodyPr>
          <a:lstStyle/>
          <a:p>
            <a:pPr algn="l"/>
            <a:r>
              <a:rPr lang="en-US" altLang="zh-CN" sz="8000" b="1">
                <a:solidFill>
                  <a:schemeClr val="accent4"/>
                </a:solidFill>
                <a:latin typeface="+mj-lt"/>
              </a:rPr>
              <a:t>Baby Nanny</a:t>
            </a:r>
            <a:endParaRPr lang="en-US" altLang="zh-CN" sz="8000" b="1" dirty="0">
              <a:solidFill>
                <a:schemeClr val="accent4"/>
              </a:solidFill>
              <a:latin typeface="+mj-lt"/>
            </a:endParaRPr>
          </a:p>
        </p:txBody>
      </p:sp>
      <p:sp>
        <p:nvSpPr>
          <p:cNvPr id="19" name="文本框 18"/>
          <p:cNvSpPr txBox="1"/>
          <p:nvPr/>
        </p:nvSpPr>
        <p:spPr>
          <a:xfrm rot="10800000" flipV="1">
            <a:off x="668175" y="3759000"/>
            <a:ext cx="5511800" cy="369332"/>
          </a:xfrm>
          <a:prstGeom prst="rect">
            <a:avLst/>
          </a:prstGeom>
          <a:noFill/>
        </p:spPr>
        <p:txBody>
          <a:bodyPr wrap="square" rtlCol="0">
            <a:spAutoFit/>
          </a:bodyPr>
          <a:lstStyle/>
          <a:p>
            <a:r>
              <a:rPr lang="en-US" altLang="zh-CN" u="sng" dirty="0">
                <a:solidFill>
                  <a:schemeClr val="bg1"/>
                </a:solidFill>
                <a:ea typeface="Arial" panose="020B0604020202020204" pitchFamily="34" charset="0"/>
              </a:rPr>
              <a:t>An AI-Powered Baby Care System</a:t>
            </a:r>
            <a:endParaRPr lang="zh-CN" altLang="en-US" u="sng" dirty="0">
              <a:solidFill>
                <a:schemeClr val="bg1"/>
              </a:solidFill>
              <a:ea typeface="Arial" panose="020B0604020202020204" pitchFamily="34" charset="0"/>
            </a:endParaRPr>
          </a:p>
        </p:txBody>
      </p:sp>
      <p:sp>
        <p:nvSpPr>
          <p:cNvPr id="13" name="文本框 12"/>
          <p:cNvSpPr txBox="1"/>
          <p:nvPr/>
        </p:nvSpPr>
        <p:spPr>
          <a:xfrm rot="10800000" flipV="1">
            <a:off x="668174" y="2023047"/>
            <a:ext cx="7402804" cy="584775"/>
          </a:xfrm>
          <a:prstGeom prst="rect">
            <a:avLst/>
          </a:prstGeom>
          <a:noFill/>
        </p:spPr>
        <p:txBody>
          <a:bodyPr wrap="square" rtlCol="0">
            <a:spAutoFit/>
          </a:bodyPr>
          <a:lstStyle/>
          <a:p>
            <a:r>
              <a:rPr lang="en-US" altLang="zh-CN" sz="3200" dirty="0">
                <a:solidFill>
                  <a:schemeClr val="bg1"/>
                </a:solidFill>
                <a:ea typeface="Arial" panose="020B0604020202020204" pitchFamily="34" charset="0"/>
              </a:rPr>
              <a:t>Business Proposal Pitch </a:t>
            </a:r>
            <a:endParaRPr lang="en-US" altLang="zh-CN" sz="3200" dirty="0">
              <a:solidFill>
                <a:schemeClr val="bg1"/>
              </a:solidFill>
              <a:ea typeface="Arial" panose="020B0604020202020204" pitchFamily="34" charset="0"/>
            </a:endParaRPr>
          </a:p>
        </p:txBody>
      </p:sp>
      <p:pic>
        <p:nvPicPr>
          <p:cNvPr id="2" name="Picture 1"/>
          <p:cNvPicPr>
            <a:picLocks noChangeAspect="1"/>
          </p:cNvPicPr>
          <p:nvPr/>
        </p:nvPicPr>
        <p:blipFill>
          <a:blip r:embed="rId1"/>
          <a:stretch>
            <a:fillRect/>
          </a:stretch>
        </p:blipFill>
        <p:spPr>
          <a:xfrm>
            <a:off x="668174" y="459662"/>
            <a:ext cx="1996613" cy="746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2">
            <a:lum bright="70000" contrast="-70000"/>
          </a:blip>
          <a:stretch>
            <a:fillRect/>
          </a:stretch>
        </p:blipFill>
        <p:spPr>
          <a:xfrm>
            <a:off x="3000641" y="243164"/>
            <a:ext cx="1257409" cy="1257409"/>
          </a:xfrm>
          <a:prstGeom prst="rect">
            <a:avLst/>
          </a:prstGeom>
          <a:noFill/>
          <a:ln w="127000" cap="sq">
            <a:solidFill>
              <a:srgbClr val="000000"/>
            </a:solidFill>
            <a:miter lim="800000"/>
            <a:headEnd/>
            <a:tailEnd/>
          </a:ln>
          <a:effectLst>
            <a:outerShdw blurRad="57150" dist="50800" dir="2700000" algn="tl" rotWithShape="0">
              <a:srgbClr val="000000">
                <a:alpha val="40000"/>
              </a:srgbClr>
            </a:outerShdw>
          </a:effectLst>
        </p:spPr>
      </p:pic>
      <p:pic>
        <p:nvPicPr>
          <p:cNvPr id="7" name="Picture 6" descr="A baby sitting on a white su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993" y="1696663"/>
            <a:ext cx="2579465" cy="2649894"/>
          </a:xfrm>
          <a:prstGeom prst="ellipse">
            <a:avLst/>
          </a:prstGeom>
          <a:solidFill>
            <a:schemeClr val="tx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71"/>
          <p:cNvSpPr>
            <a:spLocks noChangeArrowheads="1"/>
          </p:cNvSpPr>
          <p:nvPr/>
        </p:nvSpPr>
        <p:spPr bwMode="auto">
          <a:xfrm>
            <a:off x="8392795" y="3720465"/>
            <a:ext cx="351599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000" dirty="0">
                <a:solidFill>
                  <a:schemeClr val="tx1"/>
                </a:solidFill>
                <a:ea typeface="Arial" panose="020B0604020202020204" pitchFamily="34" charset="0"/>
              </a:rPr>
              <a:t>Integration into manufacturing complete systems </a:t>
            </a:r>
            <a:endParaRPr lang="en-US" altLang="zh-CN" sz="2000" dirty="0">
              <a:solidFill>
                <a:schemeClr val="tx1"/>
              </a:solidFill>
              <a:ea typeface="Arial" panose="020B0604020202020204" pitchFamily="34" charset="0"/>
            </a:endParaRPr>
          </a:p>
        </p:txBody>
      </p:sp>
      <p:sp>
        <p:nvSpPr>
          <p:cNvPr id="3" name="文本框 2"/>
          <p:cNvSpPr txBox="1"/>
          <p:nvPr/>
        </p:nvSpPr>
        <p:spPr>
          <a:xfrm rot="10800000" flipV="1">
            <a:off x="219804" y="334550"/>
            <a:ext cx="726346" cy="52322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03</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cxnSp>
        <p:nvCxnSpPr>
          <p:cNvPr id="5" name="直接连接符 4"/>
          <p:cNvCxnSpPr>
            <a:stCxn id="6" idx="2"/>
            <a:endCxn id="8" idx="2"/>
          </p:cNvCxnSpPr>
          <p:nvPr/>
        </p:nvCxnSpPr>
        <p:spPr>
          <a:xfrm>
            <a:off x="1691105" y="4544759"/>
            <a:ext cx="8645172"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691105" y="4455860"/>
            <a:ext cx="177800" cy="177798"/>
          </a:xfrm>
          <a:prstGeom prst="ellipse">
            <a:avLst/>
          </a:prstGeom>
          <a:solidFill>
            <a:schemeClr val="tx1">
              <a:lumMod val="85000"/>
              <a:lumOff val="15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7" name="椭圆 6"/>
          <p:cNvSpPr/>
          <p:nvPr/>
        </p:nvSpPr>
        <p:spPr>
          <a:xfrm>
            <a:off x="4511221" y="4455860"/>
            <a:ext cx="177800" cy="177798"/>
          </a:xfrm>
          <a:prstGeom prst="ellipse">
            <a:avLst/>
          </a:prstGeom>
          <a:solidFill>
            <a:schemeClr val="tx1">
              <a:lumMod val="85000"/>
              <a:lumOff val="15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8" name="椭圆 7"/>
          <p:cNvSpPr/>
          <p:nvPr/>
        </p:nvSpPr>
        <p:spPr>
          <a:xfrm>
            <a:off x="10336277" y="4455860"/>
            <a:ext cx="177800" cy="177798"/>
          </a:xfrm>
          <a:prstGeom prst="ellipse">
            <a:avLst/>
          </a:prstGeom>
          <a:solidFill>
            <a:schemeClr val="tx1">
              <a:lumMod val="85000"/>
              <a:lumOff val="15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9" name="椭圆 8"/>
          <p:cNvSpPr/>
          <p:nvPr/>
        </p:nvSpPr>
        <p:spPr>
          <a:xfrm>
            <a:off x="7512649" y="4455860"/>
            <a:ext cx="177800" cy="177798"/>
          </a:xfrm>
          <a:prstGeom prst="ellipse">
            <a:avLst/>
          </a:prstGeom>
          <a:solidFill>
            <a:schemeClr val="tx1">
              <a:lumMod val="85000"/>
              <a:lumOff val="15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0" name="Rectangle 41"/>
          <p:cNvSpPr>
            <a:spLocks noChangeArrowheads="1"/>
          </p:cNvSpPr>
          <p:nvPr/>
        </p:nvSpPr>
        <p:spPr bwMode="auto">
          <a:xfrm>
            <a:off x="2991488" y="1706227"/>
            <a:ext cx="620903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6000" b="1" dirty="0">
                <a:solidFill>
                  <a:schemeClr val="tx1">
                    <a:lumMod val="75000"/>
                    <a:lumOff val="25000"/>
                  </a:schemeClr>
                </a:solidFill>
                <a:latin typeface="+mj-lt"/>
                <a:ea typeface="Arial" panose="020B0604020202020204" pitchFamily="34" charset="0"/>
              </a:rPr>
              <a:t>Timeline </a:t>
            </a:r>
            <a:r>
              <a:rPr lang="en-US" altLang="zh-CN" sz="6000" b="1" dirty="0">
                <a:solidFill>
                  <a:schemeClr val="accent4"/>
                </a:solidFill>
                <a:latin typeface="+mj-lt"/>
                <a:ea typeface="Arial" panose="020B0604020202020204" pitchFamily="34" charset="0"/>
              </a:rPr>
              <a:t>process</a:t>
            </a:r>
            <a:endParaRPr lang="zh-CN" altLang="zh-CN" sz="6000" b="1" dirty="0">
              <a:solidFill>
                <a:schemeClr val="accent4"/>
              </a:solidFill>
              <a:latin typeface="+mj-lt"/>
              <a:ea typeface="Arial" panose="020B0604020202020204" pitchFamily="34" charset="0"/>
            </a:endParaRPr>
          </a:p>
        </p:txBody>
      </p:sp>
      <p:sp>
        <p:nvSpPr>
          <p:cNvPr id="12" name="Freeform 19"/>
          <p:cNvSpPr>
            <a:spLocks noEditPoints="1"/>
          </p:cNvSpPr>
          <p:nvPr/>
        </p:nvSpPr>
        <p:spPr bwMode="auto">
          <a:xfrm>
            <a:off x="4390129" y="4930000"/>
            <a:ext cx="419984" cy="423792"/>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000">
              <a:solidFill>
                <a:schemeClr val="tx1"/>
              </a:solidFill>
            </a:endParaRPr>
          </a:p>
        </p:txBody>
      </p:sp>
      <p:sp>
        <p:nvSpPr>
          <p:cNvPr id="13" name="Freeform 24"/>
          <p:cNvSpPr>
            <a:spLocks noEditPoints="1"/>
          </p:cNvSpPr>
          <p:nvPr/>
        </p:nvSpPr>
        <p:spPr bwMode="auto">
          <a:xfrm>
            <a:off x="1588658" y="3745421"/>
            <a:ext cx="382694" cy="385882"/>
          </a:xfrm>
          <a:custGeom>
            <a:avLst/>
            <a:gdLst>
              <a:gd name="T0" fmla="*/ 3 w 60"/>
              <a:gd name="T1" fmla="*/ 0 h 60"/>
              <a:gd name="T2" fmla="*/ 60 w 60"/>
              <a:gd name="T3" fmla="*/ 2 h 60"/>
              <a:gd name="T4" fmla="*/ 60 w 60"/>
              <a:gd name="T5" fmla="*/ 58 h 60"/>
              <a:gd name="T6" fmla="*/ 58 w 60"/>
              <a:gd name="T7" fmla="*/ 60 h 60"/>
              <a:gd name="T8" fmla="*/ 0 w 60"/>
              <a:gd name="T9" fmla="*/ 58 h 60"/>
              <a:gd name="T10" fmla="*/ 0 w 60"/>
              <a:gd name="T11" fmla="*/ 2 h 60"/>
              <a:gd name="T12" fmla="*/ 31 w 60"/>
              <a:gd name="T13" fmla="*/ 44 h 60"/>
              <a:gd name="T14" fmla="*/ 33 w 60"/>
              <a:gd name="T15" fmla="*/ 49 h 60"/>
              <a:gd name="T16" fmla="*/ 47 w 60"/>
              <a:gd name="T17" fmla="*/ 48 h 60"/>
              <a:gd name="T18" fmla="*/ 46 w 60"/>
              <a:gd name="T19" fmla="*/ 35 h 60"/>
              <a:gd name="T20" fmla="*/ 37 w 60"/>
              <a:gd name="T21" fmla="*/ 34 h 60"/>
              <a:gd name="T22" fmla="*/ 47 w 60"/>
              <a:gd name="T23" fmla="*/ 29 h 60"/>
              <a:gd name="T24" fmla="*/ 34 w 60"/>
              <a:gd name="T25" fmla="*/ 24 h 60"/>
              <a:gd name="T26" fmla="*/ 35 w 60"/>
              <a:gd name="T27" fmla="*/ 39 h 60"/>
              <a:gd name="T28" fmla="*/ 42 w 60"/>
              <a:gd name="T29" fmla="*/ 38 h 60"/>
              <a:gd name="T30" fmla="*/ 42 w 60"/>
              <a:gd name="T31" fmla="*/ 46 h 60"/>
              <a:gd name="T32" fmla="*/ 37 w 60"/>
              <a:gd name="T33" fmla="*/ 46 h 60"/>
              <a:gd name="T34" fmla="*/ 31 w 60"/>
              <a:gd name="T35" fmla="*/ 44 h 60"/>
              <a:gd name="T36" fmla="*/ 23 w 60"/>
              <a:gd name="T37" fmla="*/ 51 h 60"/>
              <a:gd name="T38" fmla="*/ 19 w 60"/>
              <a:gd name="T39" fmla="*/ 24 h 60"/>
              <a:gd name="T40" fmla="*/ 11 w 60"/>
              <a:gd name="T41" fmla="*/ 31 h 60"/>
              <a:gd name="T42" fmla="*/ 18 w 60"/>
              <a:gd name="T43" fmla="*/ 31 h 60"/>
              <a:gd name="T44" fmla="*/ 23 w 60"/>
              <a:gd name="T45" fmla="*/ 51 h 60"/>
              <a:gd name="T46" fmla="*/ 5 w 60"/>
              <a:gd name="T47" fmla="*/ 15 h 60"/>
              <a:gd name="T48" fmla="*/ 56 w 60"/>
              <a:gd name="T49" fmla="*/ 5 h 60"/>
              <a:gd name="T50" fmla="*/ 51 w 60"/>
              <a:gd name="T51" fmla="*/ 8 h 60"/>
              <a:gd name="T52" fmla="*/ 47 w 60"/>
              <a:gd name="T53" fmla="*/ 8 h 60"/>
              <a:gd name="T54" fmla="*/ 39 w 60"/>
              <a:gd name="T55" fmla="*/ 5 h 60"/>
              <a:gd name="T56" fmla="*/ 37 w 60"/>
              <a:gd name="T57" fmla="*/ 10 h 60"/>
              <a:gd name="T58" fmla="*/ 34 w 60"/>
              <a:gd name="T59" fmla="*/ 5 h 60"/>
              <a:gd name="T60" fmla="*/ 26 w 60"/>
              <a:gd name="T61" fmla="*/ 8 h 60"/>
              <a:gd name="T62" fmla="*/ 22 w 60"/>
              <a:gd name="T63" fmla="*/ 8 h 60"/>
              <a:gd name="T64" fmla="*/ 14 w 60"/>
              <a:gd name="T65" fmla="*/ 5 h 60"/>
              <a:gd name="T66" fmla="*/ 12 w 60"/>
              <a:gd name="T67" fmla="*/ 10 h 60"/>
              <a:gd name="T68" fmla="*/ 10 w 60"/>
              <a:gd name="T69" fmla="*/ 5 h 60"/>
              <a:gd name="T70" fmla="*/ 5 w 60"/>
              <a:gd name="T71" fmla="*/ 15 h 60"/>
              <a:gd name="T72" fmla="*/ 56 w 60"/>
              <a:gd name="T73" fmla="*/ 18 h 60"/>
              <a:gd name="T74" fmla="*/ 5 w 60"/>
              <a:gd name="T75" fmla="*/ 55 h 60"/>
              <a:gd name="T76" fmla="*/ 56 w 60"/>
              <a:gd name="T7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60">
                <a:moveTo>
                  <a:pt x="3" y="0"/>
                </a:moveTo>
                <a:cubicBezTo>
                  <a:pt x="3" y="0"/>
                  <a:pt x="3" y="0"/>
                  <a:pt x="3" y="0"/>
                </a:cubicBezTo>
                <a:cubicBezTo>
                  <a:pt x="58" y="0"/>
                  <a:pt x="58" y="0"/>
                  <a:pt x="58" y="0"/>
                </a:cubicBezTo>
                <a:cubicBezTo>
                  <a:pt x="59" y="0"/>
                  <a:pt x="60" y="1"/>
                  <a:pt x="60" y="2"/>
                </a:cubicBezTo>
                <a:cubicBezTo>
                  <a:pt x="60" y="2"/>
                  <a:pt x="60" y="2"/>
                  <a:pt x="60" y="2"/>
                </a:cubicBezTo>
                <a:cubicBezTo>
                  <a:pt x="60" y="58"/>
                  <a:pt x="60" y="58"/>
                  <a:pt x="60" y="58"/>
                </a:cubicBezTo>
                <a:cubicBezTo>
                  <a:pt x="60" y="59"/>
                  <a:pt x="59" y="60"/>
                  <a:pt x="58" y="60"/>
                </a:cubicBezTo>
                <a:cubicBezTo>
                  <a:pt x="58" y="60"/>
                  <a:pt x="58" y="60"/>
                  <a:pt x="58" y="60"/>
                </a:cubicBezTo>
                <a:cubicBezTo>
                  <a:pt x="3" y="60"/>
                  <a:pt x="3" y="60"/>
                  <a:pt x="3" y="60"/>
                </a:cubicBezTo>
                <a:cubicBezTo>
                  <a:pt x="1" y="60"/>
                  <a:pt x="0" y="59"/>
                  <a:pt x="0" y="58"/>
                </a:cubicBezTo>
                <a:cubicBezTo>
                  <a:pt x="0" y="58"/>
                  <a:pt x="0" y="58"/>
                  <a:pt x="0" y="58"/>
                </a:cubicBezTo>
                <a:cubicBezTo>
                  <a:pt x="0" y="2"/>
                  <a:pt x="0" y="2"/>
                  <a:pt x="0" y="2"/>
                </a:cubicBezTo>
                <a:cubicBezTo>
                  <a:pt x="0" y="1"/>
                  <a:pt x="1" y="0"/>
                  <a:pt x="3" y="0"/>
                </a:cubicBezTo>
                <a:close/>
                <a:moveTo>
                  <a:pt x="31" y="44"/>
                </a:moveTo>
                <a:cubicBezTo>
                  <a:pt x="31" y="44"/>
                  <a:pt x="31" y="44"/>
                  <a:pt x="31" y="44"/>
                </a:cubicBezTo>
                <a:cubicBezTo>
                  <a:pt x="31" y="46"/>
                  <a:pt x="32" y="48"/>
                  <a:pt x="33" y="49"/>
                </a:cubicBezTo>
                <a:cubicBezTo>
                  <a:pt x="35" y="50"/>
                  <a:pt x="37" y="51"/>
                  <a:pt x="40" y="51"/>
                </a:cubicBezTo>
                <a:cubicBezTo>
                  <a:pt x="43" y="51"/>
                  <a:pt x="45" y="50"/>
                  <a:pt x="47" y="48"/>
                </a:cubicBezTo>
                <a:cubicBezTo>
                  <a:pt x="48" y="46"/>
                  <a:pt x="49" y="44"/>
                  <a:pt x="49" y="42"/>
                </a:cubicBezTo>
                <a:cubicBezTo>
                  <a:pt x="49" y="39"/>
                  <a:pt x="48" y="37"/>
                  <a:pt x="46" y="35"/>
                </a:cubicBezTo>
                <a:cubicBezTo>
                  <a:pt x="45" y="34"/>
                  <a:pt x="43" y="33"/>
                  <a:pt x="41" y="33"/>
                </a:cubicBezTo>
                <a:cubicBezTo>
                  <a:pt x="39" y="33"/>
                  <a:pt x="38" y="33"/>
                  <a:pt x="37" y="34"/>
                </a:cubicBezTo>
                <a:cubicBezTo>
                  <a:pt x="38" y="29"/>
                  <a:pt x="38" y="29"/>
                  <a:pt x="38" y="29"/>
                </a:cubicBezTo>
                <a:cubicBezTo>
                  <a:pt x="47" y="29"/>
                  <a:pt x="47" y="29"/>
                  <a:pt x="47" y="29"/>
                </a:cubicBezTo>
                <a:cubicBezTo>
                  <a:pt x="47" y="24"/>
                  <a:pt x="47" y="24"/>
                  <a:pt x="47" y="24"/>
                </a:cubicBezTo>
                <a:cubicBezTo>
                  <a:pt x="34" y="24"/>
                  <a:pt x="34" y="24"/>
                  <a:pt x="34" y="24"/>
                </a:cubicBezTo>
                <a:cubicBezTo>
                  <a:pt x="31" y="38"/>
                  <a:pt x="31" y="38"/>
                  <a:pt x="31" y="38"/>
                </a:cubicBezTo>
                <a:cubicBezTo>
                  <a:pt x="35" y="39"/>
                  <a:pt x="35" y="39"/>
                  <a:pt x="35" y="39"/>
                </a:cubicBezTo>
                <a:cubicBezTo>
                  <a:pt x="37" y="38"/>
                  <a:pt x="38" y="37"/>
                  <a:pt x="39" y="37"/>
                </a:cubicBezTo>
                <a:cubicBezTo>
                  <a:pt x="41" y="37"/>
                  <a:pt x="42" y="37"/>
                  <a:pt x="42" y="38"/>
                </a:cubicBezTo>
                <a:cubicBezTo>
                  <a:pt x="43" y="39"/>
                  <a:pt x="43" y="40"/>
                  <a:pt x="43" y="42"/>
                </a:cubicBezTo>
                <a:cubicBezTo>
                  <a:pt x="43" y="44"/>
                  <a:pt x="43" y="45"/>
                  <a:pt x="42" y="46"/>
                </a:cubicBezTo>
                <a:cubicBezTo>
                  <a:pt x="42" y="47"/>
                  <a:pt x="41" y="47"/>
                  <a:pt x="40" y="47"/>
                </a:cubicBezTo>
                <a:cubicBezTo>
                  <a:pt x="39" y="47"/>
                  <a:pt x="38" y="47"/>
                  <a:pt x="37" y="46"/>
                </a:cubicBezTo>
                <a:cubicBezTo>
                  <a:pt x="36" y="45"/>
                  <a:pt x="36" y="44"/>
                  <a:pt x="36" y="43"/>
                </a:cubicBezTo>
                <a:cubicBezTo>
                  <a:pt x="31" y="44"/>
                  <a:pt x="31" y="44"/>
                  <a:pt x="31" y="44"/>
                </a:cubicBezTo>
                <a:close/>
                <a:moveTo>
                  <a:pt x="23" y="51"/>
                </a:moveTo>
                <a:cubicBezTo>
                  <a:pt x="23" y="51"/>
                  <a:pt x="23" y="51"/>
                  <a:pt x="23" y="51"/>
                </a:cubicBezTo>
                <a:cubicBezTo>
                  <a:pt x="23" y="24"/>
                  <a:pt x="23" y="24"/>
                  <a:pt x="23" y="24"/>
                </a:cubicBezTo>
                <a:cubicBezTo>
                  <a:pt x="19" y="24"/>
                  <a:pt x="19" y="24"/>
                  <a:pt x="19" y="24"/>
                </a:cubicBezTo>
                <a:cubicBezTo>
                  <a:pt x="18" y="26"/>
                  <a:pt x="17" y="27"/>
                  <a:pt x="16" y="28"/>
                </a:cubicBezTo>
                <a:cubicBezTo>
                  <a:pt x="14" y="29"/>
                  <a:pt x="13" y="30"/>
                  <a:pt x="11" y="31"/>
                </a:cubicBezTo>
                <a:cubicBezTo>
                  <a:pt x="11" y="35"/>
                  <a:pt x="11" y="35"/>
                  <a:pt x="11" y="35"/>
                </a:cubicBezTo>
                <a:cubicBezTo>
                  <a:pt x="14" y="34"/>
                  <a:pt x="16" y="33"/>
                  <a:pt x="18" y="31"/>
                </a:cubicBezTo>
                <a:cubicBezTo>
                  <a:pt x="18" y="51"/>
                  <a:pt x="18" y="51"/>
                  <a:pt x="18" y="51"/>
                </a:cubicBezTo>
                <a:cubicBezTo>
                  <a:pt x="23" y="51"/>
                  <a:pt x="23" y="51"/>
                  <a:pt x="23" y="51"/>
                </a:cubicBezTo>
                <a:close/>
                <a:moveTo>
                  <a:pt x="5" y="15"/>
                </a:moveTo>
                <a:cubicBezTo>
                  <a:pt x="5" y="15"/>
                  <a:pt x="5" y="15"/>
                  <a:pt x="5" y="15"/>
                </a:cubicBezTo>
                <a:cubicBezTo>
                  <a:pt x="56" y="15"/>
                  <a:pt x="56" y="15"/>
                  <a:pt x="56" y="15"/>
                </a:cubicBezTo>
                <a:cubicBezTo>
                  <a:pt x="56" y="5"/>
                  <a:pt x="56" y="5"/>
                  <a:pt x="56" y="5"/>
                </a:cubicBezTo>
                <a:cubicBezTo>
                  <a:pt x="51" y="5"/>
                  <a:pt x="51" y="5"/>
                  <a:pt x="51" y="5"/>
                </a:cubicBezTo>
                <a:cubicBezTo>
                  <a:pt x="51" y="8"/>
                  <a:pt x="51" y="8"/>
                  <a:pt x="51" y="8"/>
                </a:cubicBezTo>
                <a:cubicBezTo>
                  <a:pt x="51" y="9"/>
                  <a:pt x="50" y="10"/>
                  <a:pt x="49" y="10"/>
                </a:cubicBezTo>
                <a:cubicBezTo>
                  <a:pt x="48" y="10"/>
                  <a:pt x="47" y="9"/>
                  <a:pt x="47" y="8"/>
                </a:cubicBezTo>
                <a:cubicBezTo>
                  <a:pt x="47" y="5"/>
                  <a:pt x="47" y="5"/>
                  <a:pt x="47" y="5"/>
                </a:cubicBezTo>
                <a:cubicBezTo>
                  <a:pt x="39" y="5"/>
                  <a:pt x="39" y="5"/>
                  <a:pt x="39" y="5"/>
                </a:cubicBezTo>
                <a:cubicBezTo>
                  <a:pt x="39" y="8"/>
                  <a:pt x="39" y="8"/>
                  <a:pt x="39" y="8"/>
                </a:cubicBezTo>
                <a:cubicBezTo>
                  <a:pt x="39" y="9"/>
                  <a:pt x="38" y="10"/>
                  <a:pt x="37" y="10"/>
                </a:cubicBezTo>
                <a:cubicBezTo>
                  <a:pt x="35" y="10"/>
                  <a:pt x="34" y="9"/>
                  <a:pt x="34" y="8"/>
                </a:cubicBezTo>
                <a:cubicBezTo>
                  <a:pt x="34" y="5"/>
                  <a:pt x="34" y="5"/>
                  <a:pt x="34" y="5"/>
                </a:cubicBezTo>
                <a:cubicBezTo>
                  <a:pt x="26" y="5"/>
                  <a:pt x="26" y="5"/>
                  <a:pt x="26" y="5"/>
                </a:cubicBezTo>
                <a:cubicBezTo>
                  <a:pt x="26" y="8"/>
                  <a:pt x="26" y="8"/>
                  <a:pt x="26" y="8"/>
                </a:cubicBezTo>
                <a:cubicBezTo>
                  <a:pt x="26" y="9"/>
                  <a:pt x="25" y="10"/>
                  <a:pt x="24" y="10"/>
                </a:cubicBezTo>
                <a:cubicBezTo>
                  <a:pt x="23" y="10"/>
                  <a:pt x="22" y="9"/>
                  <a:pt x="22" y="8"/>
                </a:cubicBezTo>
                <a:cubicBezTo>
                  <a:pt x="22" y="5"/>
                  <a:pt x="22" y="5"/>
                  <a:pt x="22" y="5"/>
                </a:cubicBezTo>
                <a:cubicBezTo>
                  <a:pt x="14" y="5"/>
                  <a:pt x="14" y="5"/>
                  <a:pt x="14" y="5"/>
                </a:cubicBezTo>
                <a:cubicBezTo>
                  <a:pt x="14" y="8"/>
                  <a:pt x="14" y="8"/>
                  <a:pt x="14" y="8"/>
                </a:cubicBezTo>
                <a:cubicBezTo>
                  <a:pt x="14" y="9"/>
                  <a:pt x="13" y="10"/>
                  <a:pt x="12" y="10"/>
                </a:cubicBezTo>
                <a:cubicBezTo>
                  <a:pt x="11" y="10"/>
                  <a:pt x="10" y="9"/>
                  <a:pt x="10" y="8"/>
                </a:cubicBezTo>
                <a:cubicBezTo>
                  <a:pt x="10" y="5"/>
                  <a:pt x="10" y="5"/>
                  <a:pt x="10" y="5"/>
                </a:cubicBezTo>
                <a:cubicBezTo>
                  <a:pt x="5" y="5"/>
                  <a:pt x="5" y="5"/>
                  <a:pt x="5" y="5"/>
                </a:cubicBezTo>
                <a:cubicBezTo>
                  <a:pt x="5" y="15"/>
                  <a:pt x="5" y="15"/>
                  <a:pt x="5" y="15"/>
                </a:cubicBezTo>
                <a:close/>
                <a:moveTo>
                  <a:pt x="56" y="18"/>
                </a:moveTo>
                <a:cubicBezTo>
                  <a:pt x="56" y="18"/>
                  <a:pt x="56" y="18"/>
                  <a:pt x="56" y="18"/>
                </a:cubicBezTo>
                <a:cubicBezTo>
                  <a:pt x="5" y="18"/>
                  <a:pt x="5" y="18"/>
                  <a:pt x="5" y="18"/>
                </a:cubicBezTo>
                <a:cubicBezTo>
                  <a:pt x="5" y="55"/>
                  <a:pt x="5" y="55"/>
                  <a:pt x="5" y="55"/>
                </a:cubicBezTo>
                <a:cubicBezTo>
                  <a:pt x="56" y="55"/>
                  <a:pt x="56" y="55"/>
                  <a:pt x="56" y="55"/>
                </a:cubicBezTo>
                <a:cubicBezTo>
                  <a:pt x="56" y="18"/>
                  <a:pt x="56" y="18"/>
                  <a:pt x="56" y="18"/>
                </a:cubicBezTo>
                <a:close/>
              </a:path>
            </a:pathLst>
          </a:custGeom>
          <a:solidFill>
            <a:schemeClr val="tx1">
              <a:lumMod val="75000"/>
              <a:lumOff val="25000"/>
            </a:schemeClr>
          </a:solidFill>
          <a:ln>
            <a:noFill/>
          </a:ln>
        </p:spPr>
        <p:txBody>
          <a:bodyPr/>
          <a:lstStyle/>
          <a:p>
            <a:endParaRPr lang="zh-CN" altLang="en-US" sz="2000">
              <a:solidFill>
                <a:schemeClr val="tx1"/>
              </a:solidFill>
            </a:endParaRPr>
          </a:p>
        </p:txBody>
      </p:sp>
      <p:sp>
        <p:nvSpPr>
          <p:cNvPr id="14" name="Freeform 27"/>
          <p:cNvSpPr>
            <a:spLocks noEditPoints="1"/>
          </p:cNvSpPr>
          <p:nvPr/>
        </p:nvSpPr>
        <p:spPr bwMode="auto">
          <a:xfrm>
            <a:off x="10233830" y="4974469"/>
            <a:ext cx="382694" cy="334854"/>
          </a:xfrm>
          <a:custGeom>
            <a:avLst/>
            <a:gdLst>
              <a:gd name="T0" fmla="*/ 58 w 60"/>
              <a:gd name="T1" fmla="*/ 0 h 52"/>
              <a:gd name="T2" fmla="*/ 2 w 60"/>
              <a:gd name="T3" fmla="*/ 0 h 52"/>
              <a:gd name="T4" fmla="*/ 0 w 60"/>
              <a:gd name="T5" fmla="*/ 3 h 52"/>
              <a:gd name="T6" fmla="*/ 0 w 60"/>
              <a:gd name="T7" fmla="*/ 49 h 52"/>
              <a:gd name="T8" fmla="*/ 2 w 60"/>
              <a:gd name="T9" fmla="*/ 52 h 52"/>
              <a:gd name="T10" fmla="*/ 58 w 60"/>
              <a:gd name="T11" fmla="*/ 52 h 52"/>
              <a:gd name="T12" fmla="*/ 60 w 60"/>
              <a:gd name="T13" fmla="*/ 49 h 52"/>
              <a:gd name="T14" fmla="*/ 60 w 60"/>
              <a:gd name="T15" fmla="*/ 3 h 52"/>
              <a:gd name="T16" fmla="*/ 58 w 60"/>
              <a:gd name="T17" fmla="*/ 0 h 52"/>
              <a:gd name="T18" fmla="*/ 55 w 60"/>
              <a:gd name="T19" fmla="*/ 47 h 52"/>
              <a:gd name="T20" fmla="*/ 55 w 60"/>
              <a:gd name="T21" fmla="*/ 47 h 52"/>
              <a:gd name="T22" fmla="*/ 5 w 60"/>
              <a:gd name="T23" fmla="*/ 47 h 52"/>
              <a:gd name="T24" fmla="*/ 5 w 60"/>
              <a:gd name="T25" fmla="*/ 42 h 52"/>
              <a:gd name="T26" fmla="*/ 17 w 60"/>
              <a:gd name="T27" fmla="*/ 30 h 52"/>
              <a:gd name="T28" fmla="*/ 25 w 60"/>
              <a:gd name="T29" fmla="*/ 38 h 52"/>
              <a:gd name="T30" fmla="*/ 25 w 60"/>
              <a:gd name="T31" fmla="*/ 38 h 52"/>
              <a:gd name="T32" fmla="*/ 25 w 60"/>
              <a:gd name="T33" fmla="*/ 38 h 52"/>
              <a:gd name="T34" fmla="*/ 25 w 60"/>
              <a:gd name="T35" fmla="*/ 38 h 52"/>
              <a:gd name="T36" fmla="*/ 30 w 60"/>
              <a:gd name="T37" fmla="*/ 43 h 52"/>
              <a:gd name="T38" fmla="*/ 32 w 60"/>
              <a:gd name="T39" fmla="*/ 43 h 52"/>
              <a:gd name="T40" fmla="*/ 32 w 60"/>
              <a:gd name="T41" fmla="*/ 41 h 52"/>
              <a:gd name="T42" fmla="*/ 28 w 60"/>
              <a:gd name="T43" fmla="*/ 37 h 52"/>
              <a:gd name="T44" fmla="*/ 39 w 60"/>
              <a:gd name="T45" fmla="*/ 26 h 52"/>
              <a:gd name="T46" fmla="*/ 55 w 60"/>
              <a:gd name="T47" fmla="*/ 43 h 52"/>
              <a:gd name="T48" fmla="*/ 55 w 60"/>
              <a:gd name="T49" fmla="*/ 47 h 52"/>
              <a:gd name="T50" fmla="*/ 55 w 60"/>
              <a:gd name="T51" fmla="*/ 39 h 52"/>
              <a:gd name="T52" fmla="*/ 55 w 60"/>
              <a:gd name="T53" fmla="*/ 39 h 52"/>
              <a:gd name="T54" fmla="*/ 40 w 60"/>
              <a:gd name="T55" fmla="*/ 23 h 52"/>
              <a:gd name="T56" fmla="*/ 38 w 60"/>
              <a:gd name="T57" fmla="*/ 23 h 52"/>
              <a:gd name="T58" fmla="*/ 26 w 60"/>
              <a:gd name="T59" fmla="*/ 35 h 52"/>
              <a:gd name="T60" fmla="*/ 17 w 60"/>
              <a:gd name="T61" fmla="*/ 27 h 52"/>
              <a:gd name="T62" fmla="*/ 16 w 60"/>
              <a:gd name="T63" fmla="*/ 27 h 52"/>
              <a:gd name="T64" fmla="*/ 5 w 60"/>
              <a:gd name="T65" fmla="*/ 38 h 52"/>
              <a:gd name="T66" fmla="*/ 5 w 60"/>
              <a:gd name="T67" fmla="*/ 5 h 52"/>
              <a:gd name="T68" fmla="*/ 55 w 60"/>
              <a:gd name="T69" fmla="*/ 5 h 52"/>
              <a:gd name="T70" fmla="*/ 55 w 60"/>
              <a:gd name="T71" fmla="*/ 39 h 52"/>
              <a:gd name="T72" fmla="*/ 17 w 60"/>
              <a:gd name="T73" fmla="*/ 24 h 52"/>
              <a:gd name="T74" fmla="*/ 17 w 60"/>
              <a:gd name="T75" fmla="*/ 24 h 52"/>
              <a:gd name="T76" fmla="*/ 25 w 60"/>
              <a:gd name="T77" fmla="*/ 16 h 52"/>
              <a:gd name="T78" fmla="*/ 17 w 60"/>
              <a:gd name="T79" fmla="*/ 8 h 52"/>
              <a:gd name="T80" fmla="*/ 9 w 60"/>
              <a:gd name="T81" fmla="*/ 16 h 52"/>
              <a:gd name="T82" fmla="*/ 17 w 60"/>
              <a:gd name="T83" fmla="*/ 24 h 52"/>
              <a:gd name="T84" fmla="*/ 17 w 60"/>
              <a:gd name="T85" fmla="*/ 10 h 52"/>
              <a:gd name="T86" fmla="*/ 17 w 60"/>
              <a:gd name="T87" fmla="*/ 10 h 52"/>
              <a:gd name="T88" fmla="*/ 23 w 60"/>
              <a:gd name="T89" fmla="*/ 16 h 52"/>
              <a:gd name="T90" fmla="*/ 17 w 60"/>
              <a:gd name="T91" fmla="*/ 21 h 52"/>
              <a:gd name="T92" fmla="*/ 12 w 60"/>
              <a:gd name="T93" fmla="*/ 16 h 52"/>
              <a:gd name="T94" fmla="*/ 17 w 60"/>
              <a:gd name="T95"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52">
                <a:moveTo>
                  <a:pt x="58" y="0"/>
                </a:moveTo>
                <a:cubicBezTo>
                  <a:pt x="2" y="0"/>
                  <a:pt x="2" y="0"/>
                  <a:pt x="2" y="0"/>
                </a:cubicBezTo>
                <a:cubicBezTo>
                  <a:pt x="1" y="0"/>
                  <a:pt x="0" y="1"/>
                  <a:pt x="0" y="3"/>
                </a:cubicBezTo>
                <a:cubicBezTo>
                  <a:pt x="0" y="49"/>
                  <a:pt x="0" y="49"/>
                  <a:pt x="0" y="49"/>
                </a:cubicBezTo>
                <a:cubicBezTo>
                  <a:pt x="0" y="51"/>
                  <a:pt x="1" y="52"/>
                  <a:pt x="2" y="52"/>
                </a:cubicBezTo>
                <a:cubicBezTo>
                  <a:pt x="58" y="52"/>
                  <a:pt x="58" y="52"/>
                  <a:pt x="58" y="52"/>
                </a:cubicBezTo>
                <a:cubicBezTo>
                  <a:pt x="59" y="52"/>
                  <a:pt x="60" y="51"/>
                  <a:pt x="60" y="49"/>
                </a:cubicBezTo>
                <a:cubicBezTo>
                  <a:pt x="60" y="3"/>
                  <a:pt x="60" y="3"/>
                  <a:pt x="60" y="3"/>
                </a:cubicBezTo>
                <a:cubicBezTo>
                  <a:pt x="60" y="1"/>
                  <a:pt x="59" y="0"/>
                  <a:pt x="58" y="0"/>
                </a:cubicBezTo>
                <a:close/>
                <a:moveTo>
                  <a:pt x="55" y="47"/>
                </a:moveTo>
                <a:cubicBezTo>
                  <a:pt x="55" y="47"/>
                  <a:pt x="55" y="47"/>
                  <a:pt x="55" y="47"/>
                </a:cubicBezTo>
                <a:cubicBezTo>
                  <a:pt x="5" y="47"/>
                  <a:pt x="5" y="47"/>
                  <a:pt x="5" y="47"/>
                </a:cubicBezTo>
                <a:cubicBezTo>
                  <a:pt x="5" y="42"/>
                  <a:pt x="5" y="42"/>
                  <a:pt x="5" y="42"/>
                </a:cubicBezTo>
                <a:cubicBezTo>
                  <a:pt x="17" y="30"/>
                  <a:pt x="17" y="30"/>
                  <a:pt x="17" y="30"/>
                </a:cubicBezTo>
                <a:cubicBezTo>
                  <a:pt x="25" y="38"/>
                  <a:pt x="25" y="38"/>
                  <a:pt x="25" y="38"/>
                </a:cubicBezTo>
                <a:cubicBezTo>
                  <a:pt x="25" y="38"/>
                  <a:pt x="25" y="38"/>
                  <a:pt x="25" y="38"/>
                </a:cubicBezTo>
                <a:cubicBezTo>
                  <a:pt x="25" y="38"/>
                  <a:pt x="25" y="38"/>
                  <a:pt x="25" y="38"/>
                </a:cubicBezTo>
                <a:cubicBezTo>
                  <a:pt x="25" y="38"/>
                  <a:pt x="25" y="38"/>
                  <a:pt x="25" y="38"/>
                </a:cubicBezTo>
                <a:cubicBezTo>
                  <a:pt x="30" y="43"/>
                  <a:pt x="30" y="43"/>
                  <a:pt x="30" y="43"/>
                </a:cubicBezTo>
                <a:cubicBezTo>
                  <a:pt x="30" y="44"/>
                  <a:pt x="31" y="44"/>
                  <a:pt x="32" y="43"/>
                </a:cubicBezTo>
                <a:cubicBezTo>
                  <a:pt x="32" y="43"/>
                  <a:pt x="32" y="42"/>
                  <a:pt x="32" y="41"/>
                </a:cubicBezTo>
                <a:cubicBezTo>
                  <a:pt x="28" y="37"/>
                  <a:pt x="28" y="37"/>
                  <a:pt x="28" y="37"/>
                </a:cubicBezTo>
                <a:cubicBezTo>
                  <a:pt x="39" y="26"/>
                  <a:pt x="39" y="26"/>
                  <a:pt x="39" y="26"/>
                </a:cubicBezTo>
                <a:cubicBezTo>
                  <a:pt x="55" y="43"/>
                  <a:pt x="55" y="43"/>
                  <a:pt x="55" y="43"/>
                </a:cubicBezTo>
                <a:cubicBezTo>
                  <a:pt x="55" y="47"/>
                  <a:pt x="55" y="47"/>
                  <a:pt x="55" y="47"/>
                </a:cubicBezTo>
                <a:close/>
                <a:moveTo>
                  <a:pt x="55" y="39"/>
                </a:moveTo>
                <a:cubicBezTo>
                  <a:pt x="55" y="39"/>
                  <a:pt x="55" y="39"/>
                  <a:pt x="55" y="39"/>
                </a:cubicBezTo>
                <a:cubicBezTo>
                  <a:pt x="40" y="23"/>
                  <a:pt x="40" y="23"/>
                  <a:pt x="40" y="23"/>
                </a:cubicBezTo>
                <a:cubicBezTo>
                  <a:pt x="39" y="23"/>
                  <a:pt x="38" y="23"/>
                  <a:pt x="38" y="23"/>
                </a:cubicBezTo>
                <a:cubicBezTo>
                  <a:pt x="26" y="35"/>
                  <a:pt x="26" y="35"/>
                  <a:pt x="26" y="35"/>
                </a:cubicBezTo>
                <a:cubicBezTo>
                  <a:pt x="17" y="27"/>
                  <a:pt x="17" y="27"/>
                  <a:pt x="17" y="27"/>
                </a:cubicBezTo>
                <a:cubicBezTo>
                  <a:pt x="17" y="27"/>
                  <a:pt x="16" y="27"/>
                  <a:pt x="16" y="27"/>
                </a:cubicBezTo>
                <a:cubicBezTo>
                  <a:pt x="5" y="38"/>
                  <a:pt x="5" y="38"/>
                  <a:pt x="5" y="38"/>
                </a:cubicBezTo>
                <a:cubicBezTo>
                  <a:pt x="5" y="5"/>
                  <a:pt x="5" y="5"/>
                  <a:pt x="5" y="5"/>
                </a:cubicBezTo>
                <a:cubicBezTo>
                  <a:pt x="55" y="5"/>
                  <a:pt x="55" y="5"/>
                  <a:pt x="55" y="5"/>
                </a:cubicBezTo>
                <a:cubicBezTo>
                  <a:pt x="55" y="39"/>
                  <a:pt x="55" y="39"/>
                  <a:pt x="55" y="39"/>
                </a:cubicBezTo>
                <a:close/>
                <a:moveTo>
                  <a:pt x="17" y="24"/>
                </a:moveTo>
                <a:cubicBezTo>
                  <a:pt x="17" y="24"/>
                  <a:pt x="17" y="24"/>
                  <a:pt x="17" y="24"/>
                </a:cubicBezTo>
                <a:cubicBezTo>
                  <a:pt x="22" y="24"/>
                  <a:pt x="25" y="20"/>
                  <a:pt x="25" y="16"/>
                </a:cubicBezTo>
                <a:cubicBezTo>
                  <a:pt x="25" y="11"/>
                  <a:pt x="22" y="8"/>
                  <a:pt x="17" y="8"/>
                </a:cubicBezTo>
                <a:cubicBezTo>
                  <a:pt x="13" y="8"/>
                  <a:pt x="9" y="11"/>
                  <a:pt x="9" y="16"/>
                </a:cubicBezTo>
                <a:cubicBezTo>
                  <a:pt x="9" y="20"/>
                  <a:pt x="13" y="24"/>
                  <a:pt x="17" y="24"/>
                </a:cubicBezTo>
                <a:close/>
                <a:moveTo>
                  <a:pt x="17" y="10"/>
                </a:moveTo>
                <a:cubicBezTo>
                  <a:pt x="17" y="10"/>
                  <a:pt x="17" y="10"/>
                  <a:pt x="17" y="10"/>
                </a:cubicBezTo>
                <a:cubicBezTo>
                  <a:pt x="20" y="10"/>
                  <a:pt x="23" y="13"/>
                  <a:pt x="23" y="16"/>
                </a:cubicBezTo>
                <a:cubicBezTo>
                  <a:pt x="23" y="18"/>
                  <a:pt x="20" y="21"/>
                  <a:pt x="17" y="21"/>
                </a:cubicBezTo>
                <a:cubicBezTo>
                  <a:pt x="15" y="21"/>
                  <a:pt x="12" y="18"/>
                  <a:pt x="12" y="16"/>
                </a:cubicBezTo>
                <a:cubicBezTo>
                  <a:pt x="12" y="13"/>
                  <a:pt x="15" y="10"/>
                  <a:pt x="17" y="10"/>
                </a:cubicBezTo>
                <a:close/>
              </a:path>
            </a:pathLst>
          </a:custGeom>
          <a:solidFill>
            <a:schemeClr val="tx1">
              <a:lumMod val="75000"/>
              <a:lumOff val="25000"/>
            </a:schemeClr>
          </a:solidFill>
          <a:ln>
            <a:noFill/>
          </a:ln>
        </p:spPr>
        <p:txBody>
          <a:bodyPr/>
          <a:lstStyle/>
          <a:p>
            <a:endParaRPr lang="zh-CN" altLang="en-US" sz="2000">
              <a:solidFill>
                <a:schemeClr val="tx1"/>
              </a:solidFill>
            </a:endParaRPr>
          </a:p>
        </p:txBody>
      </p:sp>
      <p:sp>
        <p:nvSpPr>
          <p:cNvPr id="15" name="Freeform 15"/>
          <p:cNvSpPr>
            <a:spLocks noEditPoints="1"/>
          </p:cNvSpPr>
          <p:nvPr/>
        </p:nvSpPr>
        <p:spPr bwMode="auto">
          <a:xfrm>
            <a:off x="7391557" y="3717677"/>
            <a:ext cx="419984" cy="441370"/>
          </a:xfrm>
          <a:custGeom>
            <a:avLst/>
            <a:gdLst>
              <a:gd name="T0" fmla="*/ 156 w 183"/>
              <a:gd name="T1" fmla="*/ 27 h 192"/>
              <a:gd name="T2" fmla="*/ 161 w 183"/>
              <a:gd name="T3" fmla="*/ 151 h 192"/>
              <a:gd name="T4" fmla="*/ 169 w 183"/>
              <a:gd name="T5" fmla="*/ 96 h 192"/>
              <a:gd name="T6" fmla="*/ 138 w 183"/>
              <a:gd name="T7" fmla="*/ 129 h 192"/>
              <a:gd name="T8" fmla="*/ 134 w 183"/>
              <a:gd name="T9" fmla="*/ 96 h 192"/>
              <a:gd name="T10" fmla="*/ 54 w 183"/>
              <a:gd name="T11" fmla="*/ 127 h 192"/>
              <a:gd name="T12" fmla="*/ 41 w 183"/>
              <a:gd name="T13" fmla="*/ 96 h 192"/>
              <a:gd name="T14" fmla="*/ 33 w 183"/>
              <a:gd name="T15" fmla="*/ 142 h 192"/>
              <a:gd name="T16" fmla="*/ 0 w 183"/>
              <a:gd name="T17" fmla="*/ 92 h 192"/>
              <a:gd name="T18" fmla="*/ 92 w 183"/>
              <a:gd name="T19" fmla="*/ 0 h 192"/>
              <a:gd name="T20" fmla="*/ 119 w 183"/>
              <a:gd name="T21" fmla="*/ 166 h 192"/>
              <a:gd name="T22" fmla="*/ 112 w 183"/>
              <a:gd name="T23" fmla="*/ 192 h 192"/>
              <a:gd name="T24" fmla="*/ 71 w 183"/>
              <a:gd name="T25" fmla="*/ 192 h 192"/>
              <a:gd name="T26" fmla="*/ 64 w 183"/>
              <a:gd name="T27" fmla="*/ 185 h 192"/>
              <a:gd name="T28" fmla="*/ 42 w 183"/>
              <a:gd name="T29" fmla="*/ 166 h 192"/>
              <a:gd name="T30" fmla="*/ 38 w 183"/>
              <a:gd name="T31" fmla="*/ 154 h 192"/>
              <a:gd name="T32" fmla="*/ 97 w 183"/>
              <a:gd name="T33" fmla="*/ 105 h 192"/>
              <a:gd name="T34" fmla="*/ 146 w 183"/>
              <a:gd name="T35" fmla="*/ 154 h 192"/>
              <a:gd name="T36" fmla="*/ 141 w 183"/>
              <a:gd name="T37" fmla="*/ 166 h 192"/>
              <a:gd name="T38" fmla="*/ 119 w 183"/>
              <a:gd name="T39" fmla="*/ 166 h 192"/>
              <a:gd name="T40" fmla="*/ 105 w 183"/>
              <a:gd name="T41" fmla="*/ 178 h 192"/>
              <a:gd name="T42" fmla="*/ 105 w 183"/>
              <a:gd name="T43" fmla="*/ 159 h 192"/>
              <a:gd name="T44" fmla="*/ 124 w 183"/>
              <a:gd name="T45" fmla="*/ 152 h 192"/>
              <a:gd name="T46" fmla="*/ 59 w 183"/>
              <a:gd name="T47" fmla="*/ 152 h 192"/>
              <a:gd name="T48" fmla="*/ 71 w 183"/>
              <a:gd name="T49" fmla="*/ 152 h 192"/>
              <a:gd name="T50" fmla="*/ 78 w 183"/>
              <a:gd name="T51" fmla="*/ 178 h 192"/>
              <a:gd name="T52" fmla="*/ 146 w 183"/>
              <a:gd name="T53" fmla="*/ 37 h 192"/>
              <a:gd name="T54" fmla="*/ 144 w 183"/>
              <a:gd name="T55" fmla="*/ 35 h 192"/>
              <a:gd name="T56" fmla="*/ 142 w 183"/>
              <a:gd name="T57" fmla="*/ 88 h 192"/>
              <a:gd name="T58" fmla="*/ 146 w 183"/>
              <a:gd name="T59" fmla="*/ 37 h 192"/>
              <a:gd name="T60" fmla="*/ 138 w 183"/>
              <a:gd name="T61" fmla="*/ 30 h 192"/>
              <a:gd name="T62" fmla="*/ 128 w 183"/>
              <a:gd name="T63" fmla="*/ 30 h 192"/>
              <a:gd name="T64" fmla="*/ 138 w 183"/>
              <a:gd name="T65" fmla="*/ 30 h 192"/>
              <a:gd name="T66" fmla="*/ 104 w 183"/>
              <a:gd name="T67" fmla="*/ 16 h 192"/>
              <a:gd name="T68" fmla="*/ 96 w 183"/>
              <a:gd name="T69" fmla="*/ 44 h 192"/>
              <a:gd name="T70" fmla="*/ 123 w 183"/>
              <a:gd name="T71" fmla="*/ 38 h 192"/>
              <a:gd name="T72" fmla="*/ 104 w 183"/>
              <a:gd name="T73" fmla="*/ 16 h 192"/>
              <a:gd name="T74" fmla="*/ 87 w 183"/>
              <a:gd name="T75" fmla="*/ 15 h 192"/>
              <a:gd name="T76" fmla="*/ 62 w 183"/>
              <a:gd name="T77" fmla="*/ 34 h 192"/>
              <a:gd name="T78" fmla="*/ 64 w 183"/>
              <a:gd name="T79" fmla="*/ 39 h 192"/>
              <a:gd name="T80" fmla="*/ 87 w 183"/>
              <a:gd name="T81" fmla="*/ 15 h 192"/>
              <a:gd name="T82" fmla="*/ 61 w 183"/>
              <a:gd name="T83" fmla="*/ 21 h 192"/>
              <a:gd name="T84" fmla="*/ 53 w 183"/>
              <a:gd name="T85" fmla="*/ 34 h 192"/>
              <a:gd name="T86" fmla="*/ 61 w 183"/>
              <a:gd name="T87" fmla="*/ 21 h 192"/>
              <a:gd name="T88" fmla="*/ 39 w 183"/>
              <a:gd name="T89" fmla="*/ 35 h 192"/>
              <a:gd name="T90" fmla="*/ 14 w 183"/>
              <a:gd name="T91" fmla="*/ 88 h 192"/>
              <a:gd name="T92" fmla="*/ 50 w 183"/>
              <a:gd name="T93" fmla="*/ 42 h 192"/>
              <a:gd name="T94" fmla="*/ 126 w 183"/>
              <a:gd name="T95" fmla="*/ 46 h 192"/>
              <a:gd name="T96" fmla="*/ 123 w 183"/>
              <a:gd name="T97" fmla="*/ 47 h 192"/>
              <a:gd name="T98" fmla="*/ 96 w 183"/>
              <a:gd name="T99" fmla="*/ 88 h 192"/>
              <a:gd name="T100" fmla="*/ 126 w 183"/>
              <a:gd name="T101" fmla="*/ 46 h 192"/>
              <a:gd name="T102" fmla="*/ 87 w 183"/>
              <a:gd name="T103" fmla="*/ 53 h 192"/>
              <a:gd name="T104" fmla="*/ 57 w 183"/>
              <a:gd name="T105" fmla="*/ 46 h 192"/>
              <a:gd name="T106" fmla="*/ 87 w 183"/>
              <a:gd name="T107"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 h="192">
                <a:moveTo>
                  <a:pt x="92" y="0"/>
                </a:moveTo>
                <a:cubicBezTo>
                  <a:pt x="117" y="0"/>
                  <a:pt x="140" y="11"/>
                  <a:pt x="156" y="27"/>
                </a:cubicBezTo>
                <a:cubicBezTo>
                  <a:pt x="173" y="44"/>
                  <a:pt x="183" y="67"/>
                  <a:pt x="183" y="92"/>
                </a:cubicBezTo>
                <a:cubicBezTo>
                  <a:pt x="183" y="114"/>
                  <a:pt x="175" y="135"/>
                  <a:pt x="161" y="151"/>
                </a:cubicBezTo>
                <a:cubicBezTo>
                  <a:pt x="156" y="158"/>
                  <a:pt x="144" y="149"/>
                  <a:pt x="151" y="142"/>
                </a:cubicBezTo>
                <a:cubicBezTo>
                  <a:pt x="161" y="129"/>
                  <a:pt x="168" y="113"/>
                  <a:pt x="169" y="96"/>
                </a:cubicBezTo>
                <a:cubicBezTo>
                  <a:pt x="142" y="96"/>
                  <a:pt x="142" y="96"/>
                  <a:pt x="142" y="96"/>
                </a:cubicBezTo>
                <a:cubicBezTo>
                  <a:pt x="142" y="108"/>
                  <a:pt x="140" y="119"/>
                  <a:pt x="138" y="129"/>
                </a:cubicBezTo>
                <a:cubicBezTo>
                  <a:pt x="136" y="135"/>
                  <a:pt x="128" y="133"/>
                  <a:pt x="129" y="127"/>
                </a:cubicBezTo>
                <a:cubicBezTo>
                  <a:pt x="132" y="118"/>
                  <a:pt x="133" y="107"/>
                  <a:pt x="134" y="96"/>
                </a:cubicBezTo>
                <a:cubicBezTo>
                  <a:pt x="99" y="96"/>
                  <a:pt x="84" y="96"/>
                  <a:pt x="49" y="96"/>
                </a:cubicBezTo>
                <a:cubicBezTo>
                  <a:pt x="50" y="107"/>
                  <a:pt x="51" y="118"/>
                  <a:pt x="54" y="127"/>
                </a:cubicBezTo>
                <a:cubicBezTo>
                  <a:pt x="55" y="133"/>
                  <a:pt x="47" y="135"/>
                  <a:pt x="45" y="128"/>
                </a:cubicBezTo>
                <a:cubicBezTo>
                  <a:pt x="43" y="118"/>
                  <a:pt x="41" y="107"/>
                  <a:pt x="41" y="96"/>
                </a:cubicBezTo>
                <a:cubicBezTo>
                  <a:pt x="14" y="96"/>
                  <a:pt x="14" y="96"/>
                  <a:pt x="14" y="96"/>
                </a:cubicBezTo>
                <a:cubicBezTo>
                  <a:pt x="15" y="114"/>
                  <a:pt x="22" y="129"/>
                  <a:pt x="33" y="142"/>
                </a:cubicBezTo>
                <a:cubicBezTo>
                  <a:pt x="39" y="149"/>
                  <a:pt x="28" y="158"/>
                  <a:pt x="22" y="151"/>
                </a:cubicBezTo>
                <a:cubicBezTo>
                  <a:pt x="8" y="135"/>
                  <a:pt x="0" y="114"/>
                  <a:pt x="0" y="92"/>
                </a:cubicBezTo>
                <a:cubicBezTo>
                  <a:pt x="0" y="67"/>
                  <a:pt x="10" y="44"/>
                  <a:pt x="27" y="27"/>
                </a:cubicBezTo>
                <a:cubicBezTo>
                  <a:pt x="43" y="11"/>
                  <a:pt x="66" y="0"/>
                  <a:pt x="92" y="0"/>
                </a:cubicBezTo>
                <a:close/>
                <a:moveTo>
                  <a:pt x="119" y="166"/>
                </a:moveTo>
                <a:cubicBezTo>
                  <a:pt x="119" y="166"/>
                  <a:pt x="119" y="166"/>
                  <a:pt x="119" y="166"/>
                </a:cubicBezTo>
                <a:cubicBezTo>
                  <a:pt x="119" y="185"/>
                  <a:pt x="119" y="185"/>
                  <a:pt x="119" y="185"/>
                </a:cubicBezTo>
                <a:cubicBezTo>
                  <a:pt x="119" y="189"/>
                  <a:pt x="116" y="192"/>
                  <a:pt x="112" y="192"/>
                </a:cubicBezTo>
                <a:cubicBezTo>
                  <a:pt x="112" y="192"/>
                  <a:pt x="112" y="192"/>
                  <a:pt x="112" y="192"/>
                </a:cubicBezTo>
                <a:cubicBezTo>
                  <a:pt x="71" y="192"/>
                  <a:pt x="71" y="192"/>
                  <a:pt x="71" y="192"/>
                </a:cubicBezTo>
                <a:cubicBezTo>
                  <a:pt x="67" y="192"/>
                  <a:pt x="64" y="189"/>
                  <a:pt x="64" y="185"/>
                </a:cubicBezTo>
                <a:cubicBezTo>
                  <a:pt x="64" y="185"/>
                  <a:pt x="64" y="185"/>
                  <a:pt x="64" y="185"/>
                </a:cubicBezTo>
                <a:cubicBezTo>
                  <a:pt x="64" y="166"/>
                  <a:pt x="64" y="166"/>
                  <a:pt x="64" y="166"/>
                </a:cubicBezTo>
                <a:cubicBezTo>
                  <a:pt x="42" y="166"/>
                  <a:pt x="42" y="166"/>
                  <a:pt x="42" y="166"/>
                </a:cubicBezTo>
                <a:cubicBezTo>
                  <a:pt x="39" y="166"/>
                  <a:pt x="36" y="163"/>
                  <a:pt x="36" y="159"/>
                </a:cubicBezTo>
                <a:cubicBezTo>
                  <a:pt x="36" y="157"/>
                  <a:pt x="36" y="155"/>
                  <a:pt x="38" y="154"/>
                </a:cubicBezTo>
                <a:cubicBezTo>
                  <a:pt x="87" y="105"/>
                  <a:pt x="87" y="105"/>
                  <a:pt x="87" y="105"/>
                </a:cubicBezTo>
                <a:cubicBezTo>
                  <a:pt x="89" y="102"/>
                  <a:pt x="94" y="102"/>
                  <a:pt x="97" y="105"/>
                </a:cubicBezTo>
                <a:cubicBezTo>
                  <a:pt x="97" y="105"/>
                  <a:pt x="97" y="105"/>
                  <a:pt x="97" y="105"/>
                </a:cubicBezTo>
                <a:cubicBezTo>
                  <a:pt x="146" y="154"/>
                  <a:pt x="146" y="154"/>
                  <a:pt x="146" y="154"/>
                </a:cubicBezTo>
                <a:cubicBezTo>
                  <a:pt x="148" y="157"/>
                  <a:pt x="148" y="161"/>
                  <a:pt x="146" y="164"/>
                </a:cubicBezTo>
                <a:cubicBezTo>
                  <a:pt x="144" y="165"/>
                  <a:pt x="142" y="166"/>
                  <a:pt x="141" y="166"/>
                </a:cubicBezTo>
                <a:cubicBezTo>
                  <a:pt x="140" y="166"/>
                  <a:pt x="140" y="166"/>
                  <a:pt x="140" y="166"/>
                </a:cubicBezTo>
                <a:cubicBezTo>
                  <a:pt x="119" y="166"/>
                  <a:pt x="119" y="166"/>
                  <a:pt x="119" y="166"/>
                </a:cubicBezTo>
                <a:close/>
                <a:moveTo>
                  <a:pt x="105" y="178"/>
                </a:moveTo>
                <a:cubicBezTo>
                  <a:pt x="105" y="178"/>
                  <a:pt x="105" y="178"/>
                  <a:pt x="105" y="178"/>
                </a:cubicBezTo>
                <a:cubicBezTo>
                  <a:pt x="105" y="159"/>
                  <a:pt x="105" y="159"/>
                  <a:pt x="105" y="159"/>
                </a:cubicBezTo>
                <a:cubicBezTo>
                  <a:pt x="105" y="159"/>
                  <a:pt x="105" y="159"/>
                  <a:pt x="105" y="159"/>
                </a:cubicBezTo>
                <a:cubicBezTo>
                  <a:pt x="105" y="155"/>
                  <a:pt x="109" y="152"/>
                  <a:pt x="112" y="152"/>
                </a:cubicBezTo>
                <a:cubicBezTo>
                  <a:pt x="124" y="152"/>
                  <a:pt x="124" y="152"/>
                  <a:pt x="124" y="152"/>
                </a:cubicBezTo>
                <a:cubicBezTo>
                  <a:pt x="92" y="120"/>
                  <a:pt x="92" y="120"/>
                  <a:pt x="92" y="120"/>
                </a:cubicBezTo>
                <a:cubicBezTo>
                  <a:pt x="59" y="152"/>
                  <a:pt x="59" y="152"/>
                  <a:pt x="59" y="152"/>
                </a:cubicBezTo>
                <a:cubicBezTo>
                  <a:pt x="71" y="152"/>
                  <a:pt x="71" y="152"/>
                  <a:pt x="71" y="152"/>
                </a:cubicBezTo>
                <a:cubicBezTo>
                  <a:pt x="71" y="152"/>
                  <a:pt x="71" y="152"/>
                  <a:pt x="71" y="152"/>
                </a:cubicBezTo>
                <a:cubicBezTo>
                  <a:pt x="75" y="152"/>
                  <a:pt x="78" y="155"/>
                  <a:pt x="78" y="159"/>
                </a:cubicBezTo>
                <a:cubicBezTo>
                  <a:pt x="78" y="178"/>
                  <a:pt x="78" y="178"/>
                  <a:pt x="78" y="178"/>
                </a:cubicBezTo>
                <a:cubicBezTo>
                  <a:pt x="105" y="178"/>
                  <a:pt x="105" y="178"/>
                  <a:pt x="105" y="178"/>
                </a:cubicBezTo>
                <a:close/>
                <a:moveTo>
                  <a:pt x="146" y="37"/>
                </a:moveTo>
                <a:cubicBezTo>
                  <a:pt x="146" y="37"/>
                  <a:pt x="146" y="37"/>
                  <a:pt x="146" y="37"/>
                </a:cubicBezTo>
                <a:cubicBezTo>
                  <a:pt x="146" y="37"/>
                  <a:pt x="145" y="36"/>
                  <a:pt x="144" y="35"/>
                </a:cubicBezTo>
                <a:cubicBezTo>
                  <a:pt x="141" y="38"/>
                  <a:pt x="137" y="40"/>
                  <a:pt x="134" y="42"/>
                </a:cubicBezTo>
                <a:cubicBezTo>
                  <a:pt x="139" y="55"/>
                  <a:pt x="142" y="71"/>
                  <a:pt x="142" y="88"/>
                </a:cubicBezTo>
                <a:cubicBezTo>
                  <a:pt x="169" y="88"/>
                  <a:pt x="169" y="88"/>
                  <a:pt x="169" y="88"/>
                </a:cubicBezTo>
                <a:cubicBezTo>
                  <a:pt x="168" y="68"/>
                  <a:pt x="159" y="50"/>
                  <a:pt x="146" y="37"/>
                </a:cubicBezTo>
                <a:close/>
                <a:moveTo>
                  <a:pt x="138" y="30"/>
                </a:moveTo>
                <a:cubicBezTo>
                  <a:pt x="138" y="30"/>
                  <a:pt x="138" y="30"/>
                  <a:pt x="138" y="30"/>
                </a:cubicBezTo>
                <a:cubicBezTo>
                  <a:pt x="133" y="26"/>
                  <a:pt x="128" y="23"/>
                  <a:pt x="122" y="21"/>
                </a:cubicBezTo>
                <a:cubicBezTo>
                  <a:pt x="124" y="24"/>
                  <a:pt x="126" y="27"/>
                  <a:pt x="128" y="30"/>
                </a:cubicBezTo>
                <a:cubicBezTo>
                  <a:pt x="129" y="32"/>
                  <a:pt x="130" y="33"/>
                  <a:pt x="130" y="34"/>
                </a:cubicBezTo>
                <a:cubicBezTo>
                  <a:pt x="133" y="33"/>
                  <a:pt x="135" y="31"/>
                  <a:pt x="138" y="30"/>
                </a:cubicBezTo>
                <a:close/>
                <a:moveTo>
                  <a:pt x="104" y="16"/>
                </a:moveTo>
                <a:cubicBezTo>
                  <a:pt x="104" y="16"/>
                  <a:pt x="104" y="16"/>
                  <a:pt x="104" y="16"/>
                </a:cubicBezTo>
                <a:cubicBezTo>
                  <a:pt x="102" y="15"/>
                  <a:pt x="99" y="15"/>
                  <a:pt x="96" y="15"/>
                </a:cubicBezTo>
                <a:cubicBezTo>
                  <a:pt x="96" y="44"/>
                  <a:pt x="96" y="44"/>
                  <a:pt x="96" y="44"/>
                </a:cubicBezTo>
                <a:cubicBezTo>
                  <a:pt x="104" y="44"/>
                  <a:pt x="112" y="42"/>
                  <a:pt x="120" y="39"/>
                </a:cubicBezTo>
                <a:cubicBezTo>
                  <a:pt x="121" y="39"/>
                  <a:pt x="122" y="39"/>
                  <a:pt x="123" y="38"/>
                </a:cubicBezTo>
                <a:cubicBezTo>
                  <a:pt x="122" y="37"/>
                  <a:pt x="121" y="35"/>
                  <a:pt x="121" y="34"/>
                </a:cubicBezTo>
                <a:cubicBezTo>
                  <a:pt x="116" y="26"/>
                  <a:pt x="111" y="19"/>
                  <a:pt x="104" y="16"/>
                </a:cubicBezTo>
                <a:close/>
                <a:moveTo>
                  <a:pt x="87" y="15"/>
                </a:moveTo>
                <a:cubicBezTo>
                  <a:pt x="87" y="15"/>
                  <a:pt x="87" y="15"/>
                  <a:pt x="87" y="15"/>
                </a:cubicBezTo>
                <a:cubicBezTo>
                  <a:pt x="85" y="15"/>
                  <a:pt x="82" y="15"/>
                  <a:pt x="79" y="16"/>
                </a:cubicBezTo>
                <a:cubicBezTo>
                  <a:pt x="73" y="19"/>
                  <a:pt x="67" y="26"/>
                  <a:pt x="62" y="34"/>
                </a:cubicBezTo>
                <a:cubicBezTo>
                  <a:pt x="62" y="35"/>
                  <a:pt x="61" y="37"/>
                  <a:pt x="60" y="38"/>
                </a:cubicBezTo>
                <a:cubicBezTo>
                  <a:pt x="62" y="39"/>
                  <a:pt x="63" y="39"/>
                  <a:pt x="64" y="39"/>
                </a:cubicBezTo>
                <a:cubicBezTo>
                  <a:pt x="71" y="42"/>
                  <a:pt x="79" y="44"/>
                  <a:pt x="87" y="44"/>
                </a:cubicBezTo>
                <a:cubicBezTo>
                  <a:pt x="87" y="15"/>
                  <a:pt x="87" y="15"/>
                  <a:pt x="87" y="15"/>
                </a:cubicBezTo>
                <a:close/>
                <a:moveTo>
                  <a:pt x="61" y="21"/>
                </a:moveTo>
                <a:cubicBezTo>
                  <a:pt x="61" y="21"/>
                  <a:pt x="61" y="21"/>
                  <a:pt x="61" y="21"/>
                </a:cubicBezTo>
                <a:cubicBezTo>
                  <a:pt x="56" y="23"/>
                  <a:pt x="50" y="26"/>
                  <a:pt x="45" y="30"/>
                </a:cubicBezTo>
                <a:cubicBezTo>
                  <a:pt x="48" y="31"/>
                  <a:pt x="50" y="33"/>
                  <a:pt x="53" y="34"/>
                </a:cubicBezTo>
                <a:cubicBezTo>
                  <a:pt x="54" y="33"/>
                  <a:pt x="54" y="32"/>
                  <a:pt x="55" y="30"/>
                </a:cubicBezTo>
                <a:cubicBezTo>
                  <a:pt x="57" y="27"/>
                  <a:pt x="59" y="24"/>
                  <a:pt x="61" y="21"/>
                </a:cubicBezTo>
                <a:close/>
                <a:moveTo>
                  <a:pt x="39" y="35"/>
                </a:moveTo>
                <a:cubicBezTo>
                  <a:pt x="39" y="35"/>
                  <a:pt x="39" y="35"/>
                  <a:pt x="39" y="35"/>
                </a:cubicBezTo>
                <a:cubicBezTo>
                  <a:pt x="38" y="36"/>
                  <a:pt x="38" y="37"/>
                  <a:pt x="37" y="37"/>
                </a:cubicBezTo>
                <a:cubicBezTo>
                  <a:pt x="24" y="50"/>
                  <a:pt x="15" y="68"/>
                  <a:pt x="14" y="88"/>
                </a:cubicBezTo>
                <a:cubicBezTo>
                  <a:pt x="41" y="88"/>
                  <a:pt x="41" y="88"/>
                  <a:pt x="41" y="88"/>
                </a:cubicBezTo>
                <a:cubicBezTo>
                  <a:pt x="41" y="71"/>
                  <a:pt x="45" y="55"/>
                  <a:pt x="50" y="42"/>
                </a:cubicBezTo>
                <a:cubicBezTo>
                  <a:pt x="46" y="40"/>
                  <a:pt x="42" y="38"/>
                  <a:pt x="39" y="35"/>
                </a:cubicBezTo>
                <a:close/>
                <a:moveTo>
                  <a:pt x="126" y="46"/>
                </a:moveTo>
                <a:cubicBezTo>
                  <a:pt x="126" y="46"/>
                  <a:pt x="126" y="46"/>
                  <a:pt x="126" y="46"/>
                </a:cubicBezTo>
                <a:cubicBezTo>
                  <a:pt x="125" y="46"/>
                  <a:pt x="124" y="47"/>
                  <a:pt x="123" y="47"/>
                </a:cubicBezTo>
                <a:cubicBezTo>
                  <a:pt x="114" y="50"/>
                  <a:pt x="105" y="52"/>
                  <a:pt x="96" y="53"/>
                </a:cubicBezTo>
                <a:cubicBezTo>
                  <a:pt x="96" y="88"/>
                  <a:pt x="96" y="88"/>
                  <a:pt x="96" y="88"/>
                </a:cubicBezTo>
                <a:cubicBezTo>
                  <a:pt x="134" y="88"/>
                  <a:pt x="134" y="88"/>
                  <a:pt x="134" y="88"/>
                </a:cubicBezTo>
                <a:cubicBezTo>
                  <a:pt x="133" y="72"/>
                  <a:pt x="131" y="58"/>
                  <a:pt x="126" y="46"/>
                </a:cubicBezTo>
                <a:close/>
                <a:moveTo>
                  <a:pt x="87" y="53"/>
                </a:moveTo>
                <a:cubicBezTo>
                  <a:pt x="87" y="53"/>
                  <a:pt x="87" y="53"/>
                  <a:pt x="87" y="53"/>
                </a:cubicBezTo>
                <a:cubicBezTo>
                  <a:pt x="78" y="52"/>
                  <a:pt x="69" y="50"/>
                  <a:pt x="61" y="47"/>
                </a:cubicBezTo>
                <a:cubicBezTo>
                  <a:pt x="59" y="47"/>
                  <a:pt x="58" y="46"/>
                  <a:pt x="57" y="46"/>
                </a:cubicBezTo>
                <a:cubicBezTo>
                  <a:pt x="53" y="58"/>
                  <a:pt x="50" y="72"/>
                  <a:pt x="49" y="88"/>
                </a:cubicBezTo>
                <a:cubicBezTo>
                  <a:pt x="87" y="88"/>
                  <a:pt x="87" y="88"/>
                  <a:pt x="87" y="88"/>
                </a:cubicBezTo>
                <a:cubicBezTo>
                  <a:pt x="87" y="53"/>
                  <a:pt x="87" y="53"/>
                  <a:pt x="87" y="53"/>
                </a:cubicBezTo>
                <a:close/>
              </a:path>
            </a:pathLst>
          </a:custGeom>
          <a:solidFill>
            <a:schemeClr val="tx1">
              <a:lumMod val="75000"/>
              <a:lumOff val="25000"/>
            </a:schemeClr>
          </a:solidFill>
          <a:ln>
            <a:noFill/>
          </a:ln>
        </p:spPr>
        <p:txBody>
          <a:bodyPr/>
          <a:lstStyle/>
          <a:p>
            <a:endParaRPr lang="zh-CN" altLang="en-US" sz="2000">
              <a:solidFill>
                <a:schemeClr val="tx1"/>
              </a:solidFill>
            </a:endParaRPr>
          </a:p>
        </p:txBody>
      </p:sp>
      <p:sp>
        <p:nvSpPr>
          <p:cNvPr id="16" name="Rectangle 41"/>
          <p:cNvSpPr>
            <a:spLocks noChangeArrowheads="1"/>
          </p:cNvSpPr>
          <p:nvPr/>
        </p:nvSpPr>
        <p:spPr bwMode="auto">
          <a:xfrm>
            <a:off x="1424139" y="4915537"/>
            <a:ext cx="90233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chemeClr val="tx1"/>
                </a:solidFill>
                <a:latin typeface="+mj-lt"/>
                <a:ea typeface="Arial" panose="020B0604020202020204" pitchFamily="34" charset="0"/>
              </a:rPr>
              <a:t>Step 01</a:t>
            </a:r>
            <a:endParaRPr lang="en-US" altLang="zh-CN" sz="2000" b="1" dirty="0">
              <a:solidFill>
                <a:schemeClr val="tx1"/>
              </a:solidFill>
              <a:latin typeface="+mj-lt"/>
              <a:ea typeface="Arial" panose="020B0604020202020204" pitchFamily="34" charset="0"/>
            </a:endParaRPr>
          </a:p>
        </p:txBody>
      </p:sp>
      <p:sp>
        <p:nvSpPr>
          <p:cNvPr id="17" name="Rectangle 71"/>
          <p:cNvSpPr>
            <a:spLocks noChangeArrowheads="1"/>
          </p:cNvSpPr>
          <p:nvPr/>
        </p:nvSpPr>
        <p:spPr bwMode="auto">
          <a:xfrm>
            <a:off x="812800" y="5267325"/>
            <a:ext cx="3202305"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000" dirty="0">
                <a:solidFill>
                  <a:schemeClr val="tx1"/>
                </a:solidFill>
                <a:ea typeface="Arial" panose="020B0604020202020204" pitchFamily="34" charset="0"/>
              </a:rPr>
              <a:t>Launching of the App and Website of Baby Nanny initially to build up the community. </a:t>
            </a:r>
            <a:endParaRPr lang="en-US" altLang="zh-CN" sz="2000" dirty="0">
              <a:solidFill>
                <a:schemeClr val="tx1"/>
              </a:solidFill>
              <a:ea typeface="Arial" panose="020B0604020202020204" pitchFamily="34" charset="0"/>
            </a:endParaRPr>
          </a:p>
        </p:txBody>
      </p:sp>
      <p:sp>
        <p:nvSpPr>
          <p:cNvPr id="18" name="Rectangle 41"/>
          <p:cNvSpPr>
            <a:spLocks noChangeArrowheads="1"/>
          </p:cNvSpPr>
          <p:nvPr/>
        </p:nvSpPr>
        <p:spPr bwMode="auto">
          <a:xfrm>
            <a:off x="4244255" y="3368456"/>
            <a:ext cx="90233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chemeClr val="tx1"/>
                </a:solidFill>
                <a:latin typeface="+mj-lt"/>
                <a:ea typeface="Arial" panose="020B0604020202020204" pitchFamily="34" charset="0"/>
              </a:rPr>
              <a:t>Step 02</a:t>
            </a:r>
            <a:endParaRPr lang="en-US" altLang="zh-CN" sz="2000" b="1" dirty="0">
              <a:solidFill>
                <a:schemeClr val="tx1"/>
              </a:solidFill>
              <a:latin typeface="+mj-lt"/>
              <a:ea typeface="Arial" panose="020B0604020202020204" pitchFamily="34" charset="0"/>
            </a:endParaRPr>
          </a:p>
        </p:txBody>
      </p:sp>
      <p:sp>
        <p:nvSpPr>
          <p:cNvPr id="19" name="Rectangle 71"/>
          <p:cNvSpPr>
            <a:spLocks noChangeArrowheads="1"/>
          </p:cNvSpPr>
          <p:nvPr/>
        </p:nvSpPr>
        <p:spPr bwMode="auto">
          <a:xfrm>
            <a:off x="2990850" y="3720465"/>
            <a:ext cx="296291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000" dirty="0">
                <a:solidFill>
                  <a:schemeClr val="tx1"/>
                </a:solidFill>
                <a:ea typeface="Arial" panose="020B0604020202020204" pitchFamily="34" charset="0"/>
              </a:rPr>
              <a:t>Introduction of freemium and premium services</a:t>
            </a:r>
            <a:endParaRPr lang="en-US" altLang="zh-CN" sz="2000" dirty="0">
              <a:solidFill>
                <a:schemeClr val="tx1"/>
              </a:solidFill>
              <a:ea typeface="Arial" panose="020B0604020202020204" pitchFamily="34" charset="0"/>
            </a:endParaRPr>
          </a:p>
        </p:txBody>
      </p:sp>
      <p:sp>
        <p:nvSpPr>
          <p:cNvPr id="20" name="Rectangle 41"/>
          <p:cNvSpPr>
            <a:spLocks noChangeArrowheads="1"/>
          </p:cNvSpPr>
          <p:nvPr/>
        </p:nvSpPr>
        <p:spPr bwMode="auto">
          <a:xfrm>
            <a:off x="7245683" y="4915537"/>
            <a:ext cx="90233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chemeClr val="tx1"/>
                </a:solidFill>
                <a:latin typeface="+mj-lt"/>
                <a:ea typeface="Arial" panose="020B0604020202020204" pitchFamily="34" charset="0"/>
              </a:rPr>
              <a:t>Step 03</a:t>
            </a:r>
            <a:endParaRPr lang="en-US" altLang="zh-CN" sz="2000" b="1" dirty="0">
              <a:solidFill>
                <a:schemeClr val="tx1"/>
              </a:solidFill>
              <a:latin typeface="+mj-lt"/>
              <a:ea typeface="Arial" panose="020B0604020202020204" pitchFamily="34" charset="0"/>
            </a:endParaRPr>
          </a:p>
        </p:txBody>
      </p:sp>
      <p:sp>
        <p:nvSpPr>
          <p:cNvPr id="21" name="Rectangle 71"/>
          <p:cNvSpPr>
            <a:spLocks noChangeArrowheads="1"/>
          </p:cNvSpPr>
          <p:nvPr/>
        </p:nvSpPr>
        <p:spPr bwMode="auto">
          <a:xfrm>
            <a:off x="6634241" y="5267359"/>
            <a:ext cx="1934616"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000" dirty="0">
                <a:solidFill>
                  <a:schemeClr val="tx1"/>
                </a:solidFill>
                <a:ea typeface="Arial" panose="020B0604020202020204" pitchFamily="34" charset="0"/>
              </a:rPr>
              <a:t>Smart home IOT integration as per premium plan selected. </a:t>
            </a:r>
            <a:endParaRPr lang="en-US" altLang="zh-CN" sz="2000" dirty="0">
              <a:solidFill>
                <a:schemeClr val="tx1"/>
              </a:solidFill>
              <a:ea typeface="Arial" panose="020B0604020202020204" pitchFamily="34" charset="0"/>
            </a:endParaRPr>
          </a:p>
        </p:txBody>
      </p:sp>
      <p:sp>
        <p:nvSpPr>
          <p:cNvPr id="22" name="Rectangle 41"/>
          <p:cNvSpPr>
            <a:spLocks noChangeArrowheads="1"/>
          </p:cNvSpPr>
          <p:nvPr/>
        </p:nvSpPr>
        <p:spPr bwMode="auto">
          <a:xfrm>
            <a:off x="10069311" y="3368456"/>
            <a:ext cx="90233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a:solidFill>
                  <a:schemeClr val="tx1"/>
                </a:solidFill>
                <a:latin typeface="+mj-lt"/>
                <a:ea typeface="Arial" panose="020B0604020202020204" pitchFamily="34" charset="0"/>
              </a:rPr>
              <a:t>Step 04</a:t>
            </a:r>
            <a:endParaRPr lang="en-US" altLang="zh-CN" sz="2000" b="1" dirty="0">
              <a:solidFill>
                <a:schemeClr val="tx1"/>
              </a:solidFill>
              <a:latin typeface="+mj-lt"/>
              <a:ea typeface="Arial" panose="020B0604020202020204" pitchFamily="34" charset="0"/>
            </a:endParaRPr>
          </a:p>
        </p:txBody>
      </p:sp>
      <p:sp>
        <p:nvSpPr>
          <p:cNvPr id="24" name="Rectangle 20"/>
          <p:cNvSpPr>
            <a:spLocks noChangeArrowheads="1"/>
          </p:cNvSpPr>
          <p:nvPr/>
        </p:nvSpPr>
        <p:spPr bwMode="auto">
          <a:xfrm>
            <a:off x="1250949" y="334550"/>
            <a:ext cx="3955162"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Implementation Plan</a:t>
            </a:r>
            <a:endParaRPr lang="zh-CN" altLang="en-US" sz="2400" dirty="0">
              <a:solidFill>
                <a:schemeClr val="accent4"/>
              </a:solidFill>
              <a:latin typeface="+mj-lt"/>
              <a:ea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stretch>
            <a:fillRect/>
          </a:stretch>
        </p:blipFill>
        <p:spPr>
          <a:xfrm>
            <a:off x="9942730" y="146690"/>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2">
            <a:duotone>
              <a:schemeClr val="bg2">
                <a:shade val="45000"/>
                <a:satMod val="135000"/>
              </a:schemeClr>
              <a:prstClr val="white"/>
            </a:duotone>
          </a:blip>
          <a:stretch>
            <a:fillRect/>
          </a:stretch>
        </p:blipFill>
        <p:spPr>
          <a:xfrm>
            <a:off x="11387013" y="2934"/>
            <a:ext cx="804987" cy="80498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animBg="1"/>
      <p:bldP spid="7" grpId="0" animBg="1"/>
      <p:bldP spid="8" grpId="0" animBg="1"/>
      <p:bldP spid="9" grpId="0" animBg="1"/>
      <p:bldP spid="12" grpId="0" animBg="1"/>
      <p:bldP spid="13" grpId="0" animBg="1"/>
      <p:bldP spid="14" grpId="0" animBg="1"/>
      <p:bldP spid="15" grpId="0" animBg="1"/>
      <p:bldP spid="16" grpId="0"/>
      <p:bldP spid="17" grpId="0"/>
      <p:bldP spid="18"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flipV="1">
            <a:off x="219804" y="334550"/>
            <a:ext cx="726346" cy="52322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03</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24" name="Rectangle 20"/>
          <p:cNvSpPr>
            <a:spLocks noChangeArrowheads="1"/>
          </p:cNvSpPr>
          <p:nvPr/>
        </p:nvSpPr>
        <p:spPr bwMode="auto">
          <a:xfrm>
            <a:off x="1250949" y="334550"/>
            <a:ext cx="3955162"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Revenue Model</a:t>
            </a:r>
            <a:endParaRPr lang="en-US" altLang="zh-CN" sz="2400" dirty="0">
              <a:solidFill>
                <a:schemeClr val="accent4"/>
              </a:solidFill>
              <a:latin typeface="+mj-lt"/>
              <a:ea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stretch>
            <a:fillRect/>
          </a:stretch>
        </p:blipFill>
        <p:spPr>
          <a:xfrm>
            <a:off x="9942730" y="146690"/>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2">
            <a:duotone>
              <a:schemeClr val="bg2">
                <a:shade val="45000"/>
                <a:satMod val="135000"/>
              </a:schemeClr>
              <a:prstClr val="white"/>
            </a:duotone>
          </a:blip>
          <a:stretch>
            <a:fillRect/>
          </a:stretch>
        </p:blipFill>
        <p:spPr>
          <a:xfrm>
            <a:off x="11387013" y="2934"/>
            <a:ext cx="804987" cy="804987"/>
          </a:xfrm>
          <a:prstGeom prst="rect">
            <a:avLst/>
          </a:prstGeom>
          <a:ln>
            <a:noFill/>
          </a:ln>
          <a:effectLst>
            <a:outerShdw blurRad="190500" algn="tl" rotWithShape="0">
              <a:srgbClr val="000000">
                <a:alpha val="70000"/>
              </a:srgbClr>
            </a:outerShdw>
          </a:effectLst>
        </p:spPr>
      </p:pic>
      <p:sp>
        <p:nvSpPr>
          <p:cNvPr id="11" name="Content Placeholder 2"/>
          <p:cNvSpPr>
            <a:spLocks noGrp="1"/>
          </p:cNvSpPr>
          <p:nvPr>
            <p:ph type="subTitle" idx="1"/>
          </p:nvPr>
        </p:nvSpPr>
        <p:spPr>
          <a:xfrm>
            <a:off x="1582420" y="1421765"/>
            <a:ext cx="9546590" cy="4866005"/>
          </a:xfrm>
        </p:spPr>
        <p:txBody>
          <a:bodyPr rtlCol="0">
            <a:normAutofit fontScale="90000" lnSpcReduction="10000"/>
          </a:bodyPr>
          <a:lstStyle/>
          <a:p>
            <a:pPr marL="0" indent="0" eaLnBrk="1" fontAlgn="auto" hangingPunct="1">
              <a:spcAft>
                <a:spcPts val="0"/>
              </a:spcAft>
              <a:buFont typeface="Arial" panose="020B0604020202020204" pitchFamily="34" charset="0"/>
              <a:buNone/>
              <a:defRPr/>
            </a:pPr>
            <a:r>
              <a:rPr lang="en-US" b="1" dirty="0">
                <a:solidFill>
                  <a:schemeClr val="tx1"/>
                </a:solidFill>
              </a:rPr>
              <a:t>How are we going to make money ?</a:t>
            </a:r>
            <a:endParaRPr lang="en-US" b="1" dirty="0">
              <a:solidFill>
                <a:schemeClr val="tx1"/>
              </a:solidFill>
            </a:endParaRPr>
          </a:p>
          <a:p>
            <a:pPr marL="0" indent="0" eaLnBrk="1" fontAlgn="auto" hangingPunct="1">
              <a:spcAft>
                <a:spcPts val="0"/>
              </a:spcAft>
              <a:buFont typeface="Arial" panose="020B0604020202020204" pitchFamily="34" charset="0"/>
              <a:buNone/>
              <a:defRPr/>
            </a:pPr>
            <a:endParaRPr lang="en-US" b="1" dirty="0">
              <a:solidFill>
                <a:schemeClr val="tx1"/>
              </a:solidFill>
            </a:endParaRPr>
          </a:p>
          <a:p>
            <a:pPr eaLnBrk="1" fontAlgn="auto" hangingPunct="1">
              <a:spcAft>
                <a:spcPts val="0"/>
              </a:spcAft>
              <a:defRPr/>
            </a:pPr>
            <a:r>
              <a:rPr lang="en-US" sz="2400" dirty="0">
                <a:solidFill>
                  <a:schemeClr val="tx1"/>
                </a:solidFill>
              </a:rPr>
              <a:t>The system will come in various freemium and premium services where the parents will have an opportunity to interact with the community based on parenting for free over the app and website.</a:t>
            </a:r>
            <a:endParaRPr lang="en-US" sz="2400" dirty="0">
              <a:solidFill>
                <a:schemeClr val="tx1"/>
              </a:solidFill>
            </a:endParaRPr>
          </a:p>
          <a:p>
            <a:pPr eaLnBrk="1" fontAlgn="auto" hangingPunct="1">
              <a:spcAft>
                <a:spcPts val="0"/>
              </a:spcAft>
              <a:defRPr/>
            </a:pPr>
            <a:endParaRPr lang="en-US" sz="2400" dirty="0">
              <a:solidFill>
                <a:schemeClr val="tx1"/>
              </a:solidFill>
            </a:endParaRPr>
          </a:p>
          <a:p>
            <a:pPr eaLnBrk="1" fontAlgn="auto" hangingPunct="1">
              <a:spcAft>
                <a:spcPts val="0"/>
              </a:spcAft>
              <a:defRPr/>
            </a:pPr>
            <a:r>
              <a:rPr lang="en-US" sz="2400" dirty="0">
                <a:solidFill>
                  <a:schemeClr val="tx1"/>
                </a:solidFill>
              </a:rPr>
              <a:t>Our premium services will cost  10-20K INR(flexible depending upon the hardware customizations). </a:t>
            </a:r>
            <a:endParaRPr lang="en-US" sz="2400" dirty="0">
              <a:solidFill>
                <a:schemeClr val="tx1"/>
              </a:solidFill>
            </a:endParaRPr>
          </a:p>
          <a:p>
            <a:pPr eaLnBrk="1" fontAlgn="auto" hangingPunct="1">
              <a:spcAft>
                <a:spcPts val="0"/>
              </a:spcAft>
              <a:defRPr/>
            </a:pPr>
            <a:endParaRPr lang="en-US" sz="2400" dirty="0">
              <a:solidFill>
                <a:schemeClr val="tx1"/>
              </a:solidFill>
            </a:endParaRPr>
          </a:p>
          <a:p>
            <a:pPr eaLnBrk="1" fontAlgn="auto" hangingPunct="1">
              <a:spcAft>
                <a:spcPts val="0"/>
              </a:spcAft>
              <a:defRPr/>
            </a:pPr>
            <a:r>
              <a:rPr lang="en-US" sz="3335" b="1" dirty="0">
                <a:solidFill>
                  <a:schemeClr val="tx1"/>
                </a:solidFill>
              </a:rPr>
              <a:t>Although App and Website are free!!!</a:t>
            </a:r>
            <a:endParaRPr lang="en-US" sz="3335" b="1" dirty="0">
              <a:solidFill>
                <a:schemeClr val="tx1"/>
              </a:solidFill>
            </a:endParaRPr>
          </a:p>
          <a:p>
            <a:pPr eaLnBrk="1" fontAlgn="auto" hangingPunct="1">
              <a:spcAft>
                <a:spcPts val="0"/>
              </a:spcAft>
              <a:defRPr/>
            </a:pPr>
            <a:endParaRPr lang="en-US" sz="2400" dirty="0">
              <a:solidFill>
                <a:schemeClr val="tx1"/>
              </a:solidFill>
            </a:endParaRPr>
          </a:p>
          <a:p>
            <a:pPr eaLnBrk="1" fontAlgn="auto" hangingPunct="1">
              <a:spcAft>
                <a:spcPts val="0"/>
              </a:spcAft>
              <a:defRPr/>
            </a:pPr>
            <a:r>
              <a:rPr lang="en-US" sz="2400" dirty="0">
                <a:solidFill>
                  <a:schemeClr val="tx1"/>
                </a:solidFill>
              </a:rPr>
              <a:t>At later stages, the website will be a source of</a:t>
            </a:r>
            <a:r>
              <a:rPr lang="en-US" sz="1800" dirty="0">
                <a:solidFill>
                  <a:schemeClr val="tx1"/>
                </a:solidFill>
              </a:rPr>
              <a:t> </a:t>
            </a:r>
            <a:r>
              <a:rPr lang="en-US" sz="2400" dirty="0">
                <a:solidFill>
                  <a:schemeClr val="tx1"/>
                </a:solidFill>
              </a:rPr>
              <a:t>revenue generation via selling and buying childcare products over the website itself.</a:t>
            </a:r>
            <a:endParaRPr lang="en-US" dirty="0">
              <a:solidFill>
                <a:srgbClr val="6EA82E"/>
              </a:solidFill>
            </a:endParaRPr>
          </a:p>
          <a:p>
            <a:pPr eaLnBrk="1" fontAlgn="auto" hangingPunct="1">
              <a:spcAft>
                <a:spcPts val="0"/>
              </a:spcAft>
              <a:buFont typeface="Arial" panose="020B0604020202020204" pitchFamily="34" charset="0"/>
              <a:buChar char="•"/>
              <a:defRPr/>
            </a:pPr>
            <a:endParaRPr lang="en-US" dirty="0"/>
          </a:p>
          <a:p>
            <a:pPr eaLnBrk="1" fontAlgn="auto" hangingPunct="1">
              <a:spcBef>
                <a:spcPts val="0"/>
              </a:spcBef>
              <a:spcAft>
                <a:spcPts val="0"/>
              </a:spcAft>
              <a:buFont typeface="Arial" panose="020B0604020202020204" pitchFamily="34" charset="0"/>
              <a:buChar char="•"/>
              <a:defRPr/>
            </a:pP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flipV="1">
            <a:off x="219804" y="334550"/>
            <a:ext cx="726346" cy="52322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03</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24" name="Rectangle 20"/>
          <p:cNvSpPr>
            <a:spLocks noChangeArrowheads="1"/>
          </p:cNvSpPr>
          <p:nvPr/>
        </p:nvSpPr>
        <p:spPr bwMode="auto">
          <a:xfrm>
            <a:off x="1250949" y="334550"/>
            <a:ext cx="3955162"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Business Model Canvas</a:t>
            </a:r>
            <a:endParaRPr lang="en-US" altLang="zh-CN" sz="2400" dirty="0">
              <a:solidFill>
                <a:schemeClr val="accent4"/>
              </a:solidFill>
              <a:latin typeface="+mj-lt"/>
              <a:ea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stretch>
            <a:fillRect/>
          </a:stretch>
        </p:blipFill>
        <p:spPr>
          <a:xfrm>
            <a:off x="9942730" y="146690"/>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2">
            <a:duotone>
              <a:schemeClr val="bg2">
                <a:shade val="45000"/>
                <a:satMod val="135000"/>
              </a:schemeClr>
              <a:prstClr val="white"/>
            </a:duotone>
          </a:blip>
          <a:stretch>
            <a:fillRect/>
          </a:stretch>
        </p:blipFill>
        <p:spPr>
          <a:xfrm>
            <a:off x="11387013" y="2934"/>
            <a:ext cx="804987" cy="804987"/>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976630" y="963930"/>
            <a:ext cx="11215370" cy="5796280"/>
          </a:xfrm>
          <a:prstGeom prst="rect">
            <a:avLst/>
          </a:prstGeom>
        </p:spPr>
      </p:pic>
      <p:sp>
        <p:nvSpPr>
          <p:cNvPr id="7" name="Text Box 6"/>
          <p:cNvSpPr txBox="1"/>
          <p:nvPr/>
        </p:nvSpPr>
        <p:spPr>
          <a:xfrm>
            <a:off x="9879965" y="1637665"/>
            <a:ext cx="2247900" cy="1568450"/>
          </a:xfrm>
          <a:prstGeom prst="rect">
            <a:avLst/>
          </a:prstGeom>
          <a:noFill/>
        </p:spPr>
        <p:txBody>
          <a:bodyPr wrap="square" rtlCol="0">
            <a:spAutoFit/>
          </a:bodyPr>
          <a:lstStyle/>
          <a:p>
            <a:pPr marL="285750" indent="-285750">
              <a:buFont typeface="Arial" panose="020B0604020202020204" pitchFamily="34" charset="0"/>
              <a:buChar char="•"/>
            </a:pPr>
            <a:r>
              <a:rPr lang="en-US" sz="1600"/>
              <a:t>single parents</a:t>
            </a:r>
            <a:endParaRPr lang="en-US" sz="1600"/>
          </a:p>
          <a:p>
            <a:pPr marL="285750" indent="-285750">
              <a:buFont typeface="Arial" panose="020B0604020202020204" pitchFamily="34" charset="0"/>
              <a:buChar char="•"/>
            </a:pPr>
            <a:r>
              <a:rPr lang="en-US" sz="1600"/>
              <a:t>working parents</a:t>
            </a:r>
            <a:endParaRPr lang="en-US" sz="1600"/>
          </a:p>
          <a:p>
            <a:pPr marL="285750" indent="-285750">
              <a:buFont typeface="Arial" panose="020B0604020202020204" pitchFamily="34" charset="0"/>
              <a:buChar char="•"/>
            </a:pPr>
            <a:r>
              <a:rPr lang="en-US" sz="1600"/>
              <a:t>adoption houses</a:t>
            </a:r>
            <a:endParaRPr lang="en-US" sz="1600"/>
          </a:p>
          <a:p>
            <a:pPr marL="285750" indent="-285750">
              <a:buFont typeface="Arial" panose="020B0604020202020204" pitchFamily="34" charset="0"/>
              <a:buChar char="•"/>
            </a:pPr>
            <a:r>
              <a:rPr lang="en-US" sz="1600"/>
              <a:t>general parents</a:t>
            </a:r>
            <a:endParaRPr lang="en-US" sz="1600"/>
          </a:p>
          <a:p>
            <a:pPr marL="285750" indent="-285750">
              <a:buFont typeface="Arial" panose="020B0604020202020204" pitchFamily="34" charset="0"/>
              <a:buChar char="•"/>
            </a:pPr>
            <a:r>
              <a:rPr lang="en-US" sz="1600"/>
              <a:t>childcare institutions</a:t>
            </a:r>
            <a:endParaRPr lang="en-US" sz="1600"/>
          </a:p>
        </p:txBody>
      </p:sp>
      <p:sp>
        <p:nvSpPr>
          <p:cNvPr id="8" name="Text Box 7"/>
          <p:cNvSpPr txBox="1"/>
          <p:nvPr/>
        </p:nvSpPr>
        <p:spPr>
          <a:xfrm>
            <a:off x="5432425" y="1419225"/>
            <a:ext cx="2209800" cy="3538220"/>
          </a:xfrm>
          <a:prstGeom prst="rect">
            <a:avLst/>
          </a:prstGeom>
          <a:noFill/>
        </p:spPr>
        <p:txBody>
          <a:bodyPr wrap="square" rtlCol="0">
            <a:spAutoFit/>
          </a:bodyPr>
          <a:lstStyle/>
          <a:p>
            <a:pPr marL="285750" indent="-285750" algn="l">
              <a:buFont typeface="Arial" panose="020B0604020202020204" pitchFamily="34" charset="0"/>
              <a:buChar char="•"/>
            </a:pPr>
            <a:r>
              <a:rPr lang="en-US" sz="1600"/>
              <a:t>customized RL enabled implicit feedback loop</a:t>
            </a:r>
            <a:endParaRPr lang="en-US" sz="1600"/>
          </a:p>
          <a:p>
            <a:pPr marL="285750" indent="-285750" algn="l">
              <a:buFont typeface="Arial" panose="020B0604020202020204" pitchFamily="34" charset="0"/>
              <a:buChar char="•"/>
            </a:pPr>
            <a:r>
              <a:rPr lang="en-US" sz="1600"/>
              <a:t> Inbuilt community support in the app/website</a:t>
            </a:r>
            <a:endParaRPr lang="en-US" sz="1600"/>
          </a:p>
          <a:p>
            <a:pPr marL="285750" indent="-285750" algn="l">
              <a:buFont typeface="Arial" panose="020B0604020202020204" pitchFamily="34" charset="0"/>
              <a:buChar char="•"/>
            </a:pPr>
            <a:endParaRPr lang="en-US" sz="1600"/>
          </a:p>
          <a:p>
            <a:pPr marL="285750" indent="-285750" algn="l">
              <a:buFont typeface="Arial" panose="020B0604020202020204" pitchFamily="34" charset="0"/>
              <a:buChar char="•"/>
            </a:pPr>
            <a:r>
              <a:rPr lang="en-US" sz="1600" b="1"/>
              <a:t>Add ons</a:t>
            </a:r>
            <a:r>
              <a:rPr lang="en-US" sz="1600"/>
              <a:t> – exquisite premium services like smart baby surveillance and real- time feed monitoring.   </a:t>
            </a:r>
            <a:endParaRPr lang="en-US" sz="1600"/>
          </a:p>
          <a:p>
            <a:pPr marL="285750" indent="-285750" algn="l">
              <a:buFont typeface="Arial" panose="020B0604020202020204" pitchFamily="34" charset="0"/>
              <a:buChar char="•"/>
            </a:pPr>
            <a:endParaRPr lang="en-US" sz="1600"/>
          </a:p>
        </p:txBody>
      </p:sp>
      <p:sp>
        <p:nvSpPr>
          <p:cNvPr id="9" name="Text Box 8"/>
          <p:cNvSpPr txBox="1"/>
          <p:nvPr/>
        </p:nvSpPr>
        <p:spPr>
          <a:xfrm>
            <a:off x="3234690" y="1492885"/>
            <a:ext cx="2275840" cy="1706880"/>
          </a:xfrm>
          <a:prstGeom prst="rect">
            <a:avLst/>
          </a:prstGeom>
          <a:noFill/>
        </p:spPr>
        <p:txBody>
          <a:bodyPr wrap="square" rtlCol="0">
            <a:spAutoFit/>
          </a:bodyPr>
          <a:lstStyle/>
          <a:p>
            <a:pPr marL="285750" indent="-285750">
              <a:buFont typeface="Arial" panose="020B0604020202020204" pitchFamily="34" charset="0"/>
              <a:buChar char="•"/>
            </a:pPr>
            <a:r>
              <a:rPr lang="en-US" sz="1500"/>
              <a:t>community building &amp; </a:t>
            </a:r>
            <a:r>
              <a:rPr lang="en-US" sz="1500">
                <a:sym typeface="+mn-ea"/>
              </a:rPr>
              <a:t>effective parenting</a:t>
            </a:r>
            <a:endParaRPr lang="en-US" sz="1500">
              <a:sym typeface="+mn-ea"/>
            </a:endParaRPr>
          </a:p>
          <a:p>
            <a:pPr marL="285750" indent="-285750">
              <a:buFont typeface="Arial" panose="020B0604020202020204" pitchFamily="34" charset="0"/>
              <a:buChar char="•"/>
            </a:pPr>
            <a:endParaRPr lang="en-US" sz="1500"/>
          </a:p>
          <a:p>
            <a:pPr marL="285750" indent="-285750">
              <a:buFont typeface="Arial" panose="020B0604020202020204" pitchFamily="34" charset="0"/>
              <a:buChar char="•"/>
            </a:pPr>
            <a:r>
              <a:rPr lang="en-US" sz="1500"/>
              <a:t>more personalized way of knowing what your child wants</a:t>
            </a:r>
            <a:endParaRPr lang="en-US" sz="1500"/>
          </a:p>
          <a:p>
            <a:pPr marL="285750" indent="-285750">
              <a:buFont typeface="Arial" panose="020B0604020202020204" pitchFamily="34" charset="0"/>
              <a:buChar char="•"/>
            </a:pPr>
            <a:endParaRPr lang="en-US" sz="1500"/>
          </a:p>
        </p:txBody>
      </p:sp>
      <p:sp>
        <p:nvSpPr>
          <p:cNvPr id="10" name="Text Box 9"/>
          <p:cNvSpPr txBox="1"/>
          <p:nvPr/>
        </p:nvSpPr>
        <p:spPr>
          <a:xfrm>
            <a:off x="7668260" y="1510665"/>
            <a:ext cx="2211705" cy="1568450"/>
          </a:xfrm>
          <a:prstGeom prst="rect">
            <a:avLst/>
          </a:prstGeom>
          <a:noFill/>
        </p:spPr>
        <p:txBody>
          <a:bodyPr wrap="square" rtlCol="0">
            <a:spAutoFit/>
          </a:bodyPr>
          <a:lstStyle/>
          <a:p>
            <a:pPr marL="285750" indent="-285750">
              <a:buFont typeface="Arial" panose="020B0604020202020204" pitchFamily="34" charset="0"/>
              <a:buChar char="•"/>
            </a:pPr>
            <a:r>
              <a:rPr lang="en-US" sz="1600"/>
              <a:t>free app/website</a:t>
            </a:r>
            <a:endParaRPr lang="en-US" sz="1600"/>
          </a:p>
          <a:p>
            <a:pPr marL="285750" indent="-285750">
              <a:buFont typeface="Arial" panose="020B0604020202020204" pitchFamily="34" charset="0"/>
              <a:buChar char="•"/>
            </a:pPr>
            <a:r>
              <a:rPr lang="en-US" sz="1600"/>
              <a:t>freemium services</a:t>
            </a:r>
            <a:endParaRPr lang="en-US" sz="1600"/>
          </a:p>
          <a:p>
            <a:pPr marL="285750" indent="-285750">
              <a:buFont typeface="Arial" panose="020B0604020202020204" pitchFamily="34" charset="0"/>
              <a:buChar char="•"/>
            </a:pPr>
            <a:r>
              <a:rPr lang="en-US" sz="1600"/>
              <a:t>personalized RL based feedbacks</a:t>
            </a:r>
            <a:endParaRPr lang="en-US" sz="1600"/>
          </a:p>
          <a:p>
            <a:pPr marL="285750" indent="-285750">
              <a:buFont typeface="Arial" panose="020B0604020202020204" pitchFamily="34" charset="0"/>
              <a:buChar char="•"/>
            </a:pPr>
            <a:r>
              <a:rPr lang="en-US" sz="1600"/>
              <a:t>flexible premium &amp; add ons plans</a:t>
            </a:r>
            <a:endParaRPr lang="en-US" sz="1600"/>
          </a:p>
        </p:txBody>
      </p:sp>
      <p:sp>
        <p:nvSpPr>
          <p:cNvPr id="11" name="Text Box 10"/>
          <p:cNvSpPr txBox="1"/>
          <p:nvPr/>
        </p:nvSpPr>
        <p:spPr>
          <a:xfrm>
            <a:off x="7758430" y="3206115"/>
            <a:ext cx="2184400" cy="2061210"/>
          </a:xfrm>
          <a:prstGeom prst="rect">
            <a:avLst/>
          </a:prstGeom>
          <a:noFill/>
        </p:spPr>
        <p:txBody>
          <a:bodyPr wrap="square" rtlCol="0">
            <a:spAutoFit/>
          </a:bodyPr>
          <a:lstStyle/>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SEO</a:t>
            </a:r>
            <a:endParaRPr lang="en-US" sz="1600"/>
          </a:p>
          <a:p>
            <a:pPr marL="285750" indent="-285750">
              <a:buFont typeface="Arial" panose="020B0604020202020204" pitchFamily="34" charset="0"/>
              <a:buChar char="•"/>
            </a:pPr>
            <a:r>
              <a:rPr lang="en-US" sz="1600"/>
              <a:t>Social Media Advertising</a:t>
            </a:r>
            <a:endParaRPr lang="en-US" sz="1600"/>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Mobile App</a:t>
            </a:r>
            <a:endParaRPr lang="en-US" sz="1600"/>
          </a:p>
          <a:p>
            <a:pPr marL="285750" indent="-285750">
              <a:buFont typeface="Arial" panose="020B0604020202020204" pitchFamily="34" charset="0"/>
              <a:buChar char="•"/>
            </a:pPr>
            <a:r>
              <a:rPr lang="en-US" sz="1600"/>
              <a:t>Website</a:t>
            </a:r>
            <a:endParaRPr lang="en-US" sz="1600"/>
          </a:p>
          <a:p>
            <a:pPr marL="285750" indent="-285750">
              <a:buFont typeface="Arial" panose="020B0604020202020204" pitchFamily="34" charset="0"/>
              <a:buChar char="•"/>
            </a:pPr>
            <a:endParaRPr lang="en-US" sz="1600"/>
          </a:p>
        </p:txBody>
      </p:sp>
      <p:sp>
        <p:nvSpPr>
          <p:cNvPr id="12" name="Text Box 11"/>
          <p:cNvSpPr txBox="1"/>
          <p:nvPr/>
        </p:nvSpPr>
        <p:spPr>
          <a:xfrm>
            <a:off x="3260725" y="3715385"/>
            <a:ext cx="2200275" cy="1322070"/>
          </a:xfrm>
          <a:prstGeom prst="rect">
            <a:avLst/>
          </a:prstGeom>
          <a:noFill/>
        </p:spPr>
        <p:txBody>
          <a:bodyPr wrap="none" rtlCol="0">
            <a:spAutoFit/>
          </a:bodyPr>
          <a:lstStyle/>
          <a:p>
            <a:pPr marL="285750" indent="-285750">
              <a:buFont typeface="Arial" panose="020B0604020202020204" pitchFamily="34" charset="0"/>
              <a:buChar char="•"/>
            </a:pPr>
            <a:r>
              <a:rPr lang="en-US" sz="1600"/>
              <a:t>Website </a:t>
            </a:r>
            <a:endParaRPr lang="en-US" sz="1600"/>
          </a:p>
          <a:p>
            <a:pPr marL="285750" indent="-285750">
              <a:buFont typeface="Arial" panose="020B0604020202020204" pitchFamily="34" charset="0"/>
              <a:buChar char="•"/>
            </a:pPr>
            <a:r>
              <a:rPr lang="en-US" sz="1600"/>
              <a:t>Mobile App</a:t>
            </a:r>
            <a:endParaRPr lang="en-US" sz="1600"/>
          </a:p>
          <a:p>
            <a:pPr marL="285750" indent="-285750">
              <a:buFont typeface="Arial" panose="020B0604020202020204" pitchFamily="34" charset="0"/>
              <a:buChar char="•"/>
            </a:pPr>
            <a:r>
              <a:rPr lang="en-US" sz="1600"/>
              <a:t>Cloud Services</a:t>
            </a:r>
            <a:endParaRPr lang="en-US" sz="1600"/>
          </a:p>
          <a:p>
            <a:pPr marL="285750" indent="-285750">
              <a:buFont typeface="Arial" panose="020B0604020202020204" pitchFamily="34" charset="0"/>
              <a:buChar char="•"/>
            </a:pPr>
            <a:r>
              <a:rPr lang="en-US" sz="1600"/>
              <a:t>RL based Assistant</a:t>
            </a:r>
            <a:endParaRPr lang="en-US" sz="1600"/>
          </a:p>
          <a:p>
            <a:pPr marL="285750" indent="-285750">
              <a:buFont typeface="Arial" panose="020B0604020202020204" pitchFamily="34" charset="0"/>
              <a:buChar char="•"/>
            </a:pPr>
            <a:r>
              <a:rPr lang="en-US" sz="1600"/>
              <a:t>Add ons...</a:t>
            </a:r>
            <a:endParaRPr lang="en-US" sz="1600"/>
          </a:p>
        </p:txBody>
      </p:sp>
      <p:sp>
        <p:nvSpPr>
          <p:cNvPr id="13" name="Text Box 12"/>
          <p:cNvSpPr txBox="1"/>
          <p:nvPr/>
        </p:nvSpPr>
        <p:spPr>
          <a:xfrm>
            <a:off x="6532245" y="5473065"/>
            <a:ext cx="3689350" cy="829945"/>
          </a:xfrm>
          <a:prstGeom prst="rect">
            <a:avLst/>
          </a:prstGeom>
          <a:noFill/>
        </p:spPr>
        <p:txBody>
          <a:bodyPr wrap="square" rtlCol="0">
            <a:spAutoFit/>
          </a:bodyPr>
          <a:lstStyle/>
          <a:p>
            <a:pPr marL="285750" indent="-285750">
              <a:buFont typeface="Arial" panose="020B0604020202020204" pitchFamily="34" charset="0"/>
              <a:buChar char="•"/>
            </a:pPr>
            <a:r>
              <a:rPr lang="en-US" sz="1600"/>
              <a:t>app / website</a:t>
            </a:r>
            <a:endParaRPr lang="en-US" sz="1600"/>
          </a:p>
          <a:p>
            <a:pPr marL="285750" indent="-285750">
              <a:buFont typeface="Arial" panose="020B0604020202020204" pitchFamily="34" charset="0"/>
              <a:buChar char="•"/>
            </a:pPr>
            <a:r>
              <a:rPr lang="en-US" sz="1600"/>
              <a:t>premium services</a:t>
            </a:r>
            <a:endParaRPr lang="en-US" sz="1600"/>
          </a:p>
          <a:p>
            <a:pPr marL="285750" indent="-285750">
              <a:buFont typeface="Arial" panose="020B0604020202020204" pitchFamily="34" charset="0"/>
              <a:buChar char="•"/>
            </a:pPr>
            <a:r>
              <a:rPr lang="en-US" sz="1600"/>
              <a:t>maintainence services</a:t>
            </a:r>
            <a:endParaRPr lang="en-US" sz="1600"/>
          </a:p>
        </p:txBody>
      </p:sp>
      <p:sp>
        <p:nvSpPr>
          <p:cNvPr id="14" name="Text Box 13"/>
          <p:cNvSpPr txBox="1"/>
          <p:nvPr/>
        </p:nvSpPr>
        <p:spPr>
          <a:xfrm>
            <a:off x="1115695" y="5473065"/>
            <a:ext cx="5157470" cy="1322070"/>
          </a:xfrm>
          <a:prstGeom prst="rect">
            <a:avLst/>
          </a:prstGeom>
          <a:noFill/>
        </p:spPr>
        <p:txBody>
          <a:bodyPr wrap="none" rtlCol="0">
            <a:spAutoFit/>
          </a:bodyPr>
          <a:lstStyle/>
          <a:p>
            <a:pPr marL="285750" indent="-285750">
              <a:buFont typeface="Arial" panose="020B0604020202020204" pitchFamily="34" charset="0"/>
              <a:buChar char="•"/>
            </a:pPr>
            <a:r>
              <a:rPr lang="en-US" sz="1600"/>
              <a:t>Infrastructure Cost  (High specs systems, electricity)</a:t>
            </a:r>
            <a:endParaRPr lang="en-US" sz="1600"/>
          </a:p>
          <a:p>
            <a:pPr marL="285750" indent="-285750">
              <a:buFont typeface="Arial" panose="020B0604020202020204" pitchFamily="34" charset="0"/>
              <a:buChar char="•"/>
            </a:pPr>
            <a:r>
              <a:rPr lang="en-US" sz="1600"/>
              <a:t>Cloud Services </a:t>
            </a:r>
            <a:endParaRPr lang="en-US" sz="1600"/>
          </a:p>
          <a:p>
            <a:pPr marL="285750" indent="-285750">
              <a:buFont typeface="Arial" panose="020B0604020202020204" pitchFamily="34" charset="0"/>
              <a:buChar char="•"/>
            </a:pPr>
            <a:r>
              <a:rPr lang="en-US" sz="1600"/>
              <a:t>Staff Maintainence</a:t>
            </a:r>
            <a:endParaRPr lang="en-US" sz="1600"/>
          </a:p>
          <a:p>
            <a:pPr marL="285750" indent="-285750" algn="dist">
              <a:buFont typeface="Arial" panose="020B0604020202020204" pitchFamily="34" charset="0"/>
              <a:buChar char="•"/>
            </a:pPr>
            <a:r>
              <a:rPr lang="en-US" sz="1600"/>
              <a:t>Marketing Cost </a:t>
            </a:r>
            <a:endParaRPr lang="en-US" sz="1600"/>
          </a:p>
          <a:p>
            <a:pPr marL="285750" indent="-285750">
              <a:buFont typeface="Arial" panose="020B0604020202020204" pitchFamily="34" charset="0"/>
              <a:buChar char="•"/>
            </a:pPr>
            <a:endParaRPr lang="en-US" sz="1600"/>
          </a:p>
        </p:txBody>
      </p:sp>
      <p:sp>
        <p:nvSpPr>
          <p:cNvPr id="15" name="Text Box 14"/>
          <p:cNvSpPr txBox="1"/>
          <p:nvPr/>
        </p:nvSpPr>
        <p:spPr>
          <a:xfrm>
            <a:off x="1115695" y="1646555"/>
            <a:ext cx="1463040" cy="583565"/>
          </a:xfrm>
          <a:prstGeom prst="rect">
            <a:avLst/>
          </a:prstGeom>
          <a:noFill/>
        </p:spPr>
        <p:txBody>
          <a:bodyPr wrap="none" rtlCol="0">
            <a:spAutoFit/>
          </a:bodyPr>
          <a:lstStyle/>
          <a:p>
            <a:pPr marL="285750" indent="-285750">
              <a:buFont typeface="Arial" panose="020B0604020202020204" pitchFamily="34" charset="0"/>
              <a:buChar char="•"/>
            </a:pPr>
            <a:r>
              <a:rPr lang="en-US" sz="1600"/>
              <a:t>developers</a:t>
            </a:r>
            <a:endParaRPr lang="en-US" sz="1600"/>
          </a:p>
          <a:p>
            <a:pPr indent="0">
              <a:buFont typeface="Arial" panose="020B0604020202020204" pitchFamily="34" charset="0"/>
              <a:buNone/>
            </a:pPr>
            <a:endParaRPr lang="en-US" sz="1600"/>
          </a:p>
        </p:txBody>
      </p:sp>
      <p:sp>
        <p:nvSpPr>
          <p:cNvPr id="16" name="Text Box 15"/>
          <p:cNvSpPr txBox="1"/>
          <p:nvPr/>
        </p:nvSpPr>
        <p:spPr>
          <a:xfrm>
            <a:off x="3606800" y="6038850"/>
            <a:ext cx="1903730" cy="337185"/>
          </a:xfrm>
          <a:prstGeom prst="rect">
            <a:avLst/>
          </a:prstGeom>
          <a:noFill/>
        </p:spPr>
        <p:txBody>
          <a:bodyPr wrap="none" rtlCol="0">
            <a:spAutoFit/>
          </a:bodyPr>
          <a:lstStyle/>
          <a:p>
            <a:pPr marL="285750" indent="-285750">
              <a:buFont typeface="Arial" panose="020B0604020202020204" pitchFamily="34" charset="0"/>
              <a:buChar char="•"/>
            </a:pPr>
            <a:r>
              <a:rPr lang="en-US" sz="1600"/>
              <a:t>opportunity cost</a:t>
            </a:r>
            <a:endParaRPr lang="en-US" sz="1600"/>
          </a:p>
        </p:txBody>
      </p:sp>
      <p:sp>
        <p:nvSpPr>
          <p:cNvPr id="6" name="Text Box 5"/>
          <p:cNvSpPr txBox="1"/>
          <p:nvPr/>
        </p:nvSpPr>
        <p:spPr>
          <a:xfrm>
            <a:off x="9156065" y="5394325"/>
            <a:ext cx="2588260" cy="1076325"/>
          </a:xfrm>
          <a:prstGeom prst="rect">
            <a:avLst/>
          </a:prstGeom>
          <a:noFill/>
        </p:spPr>
        <p:txBody>
          <a:bodyPr wrap="square" rtlCol="0">
            <a:spAutoFit/>
          </a:bodyPr>
          <a:lstStyle/>
          <a:p>
            <a:pPr marL="285750" indent="-285750">
              <a:buFont typeface="Arial" panose="020B0604020202020204" pitchFamily="34" charset="0"/>
              <a:buChar char="•"/>
            </a:pPr>
            <a:r>
              <a:rPr lang="en-US" sz="1600"/>
              <a:t>with strong community-integration into Aggregator Business Model </a:t>
            </a:r>
            <a:endParaRPr lang="en-US"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0"/>
          <p:cNvSpPr>
            <a:spLocks noChangeArrowheads="1"/>
          </p:cNvSpPr>
          <p:nvPr/>
        </p:nvSpPr>
        <p:spPr bwMode="auto">
          <a:xfrm>
            <a:off x="5960965" y="2891314"/>
            <a:ext cx="478378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4000" b="1" dirty="0">
                <a:solidFill>
                  <a:schemeClr val="accent4"/>
                </a:solidFill>
                <a:latin typeface="+mj-lt"/>
                <a:ea typeface="Arial" panose="020B0604020202020204" pitchFamily="34" charset="0"/>
                <a:cs typeface="Arial" panose="020B0604020202020204" pitchFamily="34" charset="0"/>
              </a:rPr>
              <a:t>Market Analysis</a:t>
            </a:r>
            <a:endParaRPr lang="en-US" altLang="zh-CN" sz="4000" b="1" dirty="0">
              <a:solidFill>
                <a:schemeClr val="accent4"/>
              </a:solidFill>
              <a:latin typeface="+mj-lt"/>
              <a:ea typeface="Arial" panose="020B0604020202020204" pitchFamily="34" charset="0"/>
              <a:cs typeface="Arial" panose="020B0604020202020204" pitchFamily="34" charset="0"/>
            </a:endParaRPr>
          </a:p>
        </p:txBody>
      </p:sp>
      <p:sp>
        <p:nvSpPr>
          <p:cNvPr id="16" name="文本框 15"/>
          <p:cNvSpPr txBox="1"/>
          <p:nvPr/>
        </p:nvSpPr>
        <p:spPr>
          <a:xfrm rot="10800000" flipV="1">
            <a:off x="1572354" y="3615680"/>
            <a:ext cx="1793146" cy="369332"/>
          </a:xfrm>
          <a:prstGeom prst="rect">
            <a:avLst/>
          </a:prstGeom>
          <a:noFill/>
        </p:spPr>
        <p:txBody>
          <a:bodyPr wrap="square" rtlCol="0">
            <a:spAutoFit/>
          </a:bodyPr>
          <a:lstStyle/>
          <a:p>
            <a:pPr algn="ctr"/>
            <a:r>
              <a:rPr lang="en-US" altLang="zh-CN" dirty="0">
                <a:solidFill>
                  <a:schemeClr val="bg1"/>
                </a:solidFill>
                <a:ea typeface="Arial" panose="020B0604020202020204" pitchFamily="34" charset="0"/>
              </a:rPr>
              <a:t>PART FOUR</a:t>
            </a:r>
            <a:endParaRPr lang="zh-CN" altLang="en-US" dirty="0">
              <a:solidFill>
                <a:schemeClr val="bg1"/>
              </a:solidFill>
              <a:ea typeface="Arial" panose="020B0604020202020204" pitchFamily="34" charset="0"/>
            </a:endParaRPr>
          </a:p>
        </p:txBody>
      </p:sp>
      <p:sp>
        <p:nvSpPr>
          <p:cNvPr id="20" name="文本框 19"/>
          <p:cNvSpPr txBox="1"/>
          <p:nvPr/>
        </p:nvSpPr>
        <p:spPr>
          <a:xfrm rot="10800000" flipV="1">
            <a:off x="1670795" y="2658365"/>
            <a:ext cx="1596264" cy="1107996"/>
          </a:xfrm>
          <a:prstGeom prst="rect">
            <a:avLst/>
          </a:prstGeom>
          <a:noFill/>
        </p:spPr>
        <p:txBody>
          <a:bodyPr wrap="square" rtlCol="0">
            <a:spAutoFit/>
          </a:bodyPr>
          <a:lstStyle/>
          <a:p>
            <a:pPr algn="ctr" fontAlgn="base">
              <a:spcBef>
                <a:spcPct val="0"/>
              </a:spcBef>
              <a:spcAft>
                <a:spcPct val="0"/>
              </a:spcAft>
            </a:pPr>
            <a:r>
              <a:rPr lang="en-US" altLang="zh-CN" sz="6600" dirty="0">
                <a:solidFill>
                  <a:schemeClr val="tx1">
                    <a:lumMod val="85000"/>
                    <a:lumOff val="15000"/>
                  </a:schemeClr>
                </a:solidFill>
                <a:latin typeface="+mj-lt"/>
                <a:ea typeface="Arial" panose="020B0604020202020204" pitchFamily="34" charset="0"/>
                <a:cs typeface="Arial" panose="020B0604020202020204" pitchFamily="34" charset="0"/>
              </a:rPr>
              <a:t>04</a:t>
            </a:r>
            <a:endParaRPr lang="zh-CN" altLang="en-US" sz="6600" dirty="0">
              <a:solidFill>
                <a:schemeClr val="tx1">
                  <a:lumMod val="85000"/>
                  <a:lumOff val="15000"/>
                </a:schemeClr>
              </a:solidFill>
              <a:latin typeface="+mj-lt"/>
              <a:ea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2">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flipV="1">
            <a:off x="219804" y="334550"/>
            <a:ext cx="726346" cy="52197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04</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12" name="Rectangle 20"/>
          <p:cNvSpPr>
            <a:spLocks noChangeArrowheads="1"/>
          </p:cNvSpPr>
          <p:nvPr/>
        </p:nvSpPr>
        <p:spPr bwMode="auto">
          <a:xfrm>
            <a:off x="1250949" y="334550"/>
            <a:ext cx="3955162"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Competitive Landscape</a:t>
            </a:r>
            <a:endParaRPr lang="zh-CN" altLang="en-US" sz="2400" dirty="0">
              <a:solidFill>
                <a:schemeClr val="accent4"/>
              </a:solidFill>
              <a:latin typeface="+mj-lt"/>
              <a:ea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2">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
        <p:nvSpPr>
          <p:cNvPr id="15" name="Content Placeholder 2"/>
          <p:cNvSpPr>
            <a:spLocks noGrp="1"/>
          </p:cNvSpPr>
          <p:nvPr>
            <p:ph type="subTitle" idx="1"/>
          </p:nvPr>
        </p:nvSpPr>
        <p:spPr>
          <a:xfrm>
            <a:off x="560118" y="1469757"/>
            <a:ext cx="7776864" cy="1732699"/>
          </a:xfrm>
        </p:spPr>
        <p:style>
          <a:lnRef idx="2">
            <a:schemeClr val="accent2"/>
          </a:lnRef>
          <a:fillRef idx="1">
            <a:schemeClr val="lt1"/>
          </a:fillRef>
          <a:effectRef idx="0">
            <a:schemeClr val="accent2"/>
          </a:effectRef>
          <a:fontRef idx="minor">
            <a:schemeClr val="dk1"/>
          </a:fontRef>
        </p:style>
        <p:txBody>
          <a:bodyPr>
            <a:normAutofit/>
          </a:bodyPr>
          <a:lstStyle/>
          <a:p>
            <a:pPr eaLnBrk="1" hangingPunct="1">
              <a:lnSpc>
                <a:spcPct val="150000"/>
              </a:lnSpc>
              <a:spcBef>
                <a:spcPct val="0"/>
              </a:spcBef>
            </a:pPr>
            <a:r>
              <a:rPr lang="en-US" sz="1800" dirty="0">
                <a:solidFill>
                  <a:schemeClr val="tx1"/>
                </a:solidFill>
              </a:rPr>
              <a:t>There’s no other company working in this exact field but there are a few companies working  in the subfields of our complete idea.</a:t>
            </a:r>
            <a:endParaRPr lang="en-US" sz="1800" dirty="0">
              <a:solidFill>
                <a:schemeClr val="tx1"/>
              </a:solidFill>
            </a:endParaRPr>
          </a:p>
          <a:p>
            <a:pPr eaLnBrk="1" hangingPunct="1">
              <a:lnSpc>
                <a:spcPct val="150000"/>
              </a:lnSpc>
              <a:spcBef>
                <a:spcPct val="0"/>
              </a:spcBef>
            </a:pPr>
            <a:r>
              <a:rPr lang="en-US" sz="1800" dirty="0">
                <a:solidFill>
                  <a:schemeClr val="tx1"/>
                </a:solidFill>
              </a:rPr>
              <a:t>A few of them are – India Parenting, Parent Circle.</a:t>
            </a:r>
            <a:endParaRPr lang="en-US" sz="1800" dirty="0">
              <a:solidFill>
                <a:schemeClr val="tx1"/>
              </a:solidFill>
            </a:endParaRPr>
          </a:p>
          <a:p>
            <a:pPr eaLnBrk="1" hangingPunct="1">
              <a:lnSpc>
                <a:spcPct val="150000"/>
              </a:lnSpc>
              <a:spcBef>
                <a:spcPct val="0"/>
              </a:spcBef>
            </a:pPr>
            <a:endParaRPr lang="en-US" dirty="0">
              <a:solidFill>
                <a:schemeClr val="tx1"/>
              </a:solidFill>
            </a:endParaRPr>
          </a:p>
          <a:p>
            <a:pPr eaLnBrk="1" hangingPunct="1">
              <a:lnSpc>
                <a:spcPct val="150000"/>
              </a:lnSpc>
              <a:spcBef>
                <a:spcPct val="0"/>
              </a:spcBef>
            </a:pPr>
            <a:endParaRPr lang="en-US" dirty="0">
              <a:solidFill>
                <a:schemeClr val="tx1"/>
              </a:solidFill>
            </a:endParaRPr>
          </a:p>
        </p:txBody>
      </p:sp>
      <p:sp>
        <p:nvSpPr>
          <p:cNvPr id="36" name="Rectangle 39"/>
          <p:cNvSpPr>
            <a:spLocks noChangeArrowheads="1"/>
          </p:cNvSpPr>
          <p:nvPr/>
        </p:nvSpPr>
        <p:spPr bwMode="auto">
          <a:xfrm>
            <a:off x="1568450" y="3475990"/>
            <a:ext cx="480885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3200" b="1" dirty="0">
                <a:solidFill>
                  <a:srgbClr val="FF0000"/>
                </a:solidFill>
                <a:latin typeface="Microsoft YaHei" panose="020B0503020204020204" charset="-122"/>
                <a:ea typeface="Microsoft YaHei" panose="020B0503020204020204" charset="-122"/>
              </a:rPr>
              <a:t>Our USP Advantages</a:t>
            </a:r>
            <a:endParaRPr lang="en-US" altLang="zh-CN" sz="3200" b="1" dirty="0">
              <a:solidFill>
                <a:srgbClr val="FF0000"/>
              </a:solidFill>
              <a:latin typeface="Microsoft YaHei" panose="020B0503020204020204" charset="-122"/>
              <a:ea typeface="Microsoft YaHei" panose="020B0503020204020204" charset="-122"/>
            </a:endParaRPr>
          </a:p>
        </p:txBody>
      </p:sp>
      <p:sp>
        <p:nvSpPr>
          <p:cNvPr id="22" name="矩形 36"/>
          <p:cNvSpPr/>
          <p:nvPr/>
        </p:nvSpPr>
        <p:spPr>
          <a:xfrm>
            <a:off x="1684655" y="3980180"/>
            <a:ext cx="11021060" cy="2584450"/>
          </a:xfrm>
          <a:prstGeom prst="rect">
            <a:avLst/>
          </a:prstGeom>
        </p:spPr>
        <p:txBody>
          <a:bodyPr wrap="square">
            <a:spAutoFit/>
          </a:bodyPr>
          <a:lstStyle/>
          <a:p>
            <a:pPr marL="171450" indent="-171450" algn="l">
              <a:lnSpc>
                <a:spcPct val="150000"/>
              </a:lnSpc>
              <a:buClr>
                <a:srgbClr val="EA5514"/>
              </a:buClr>
              <a:buFont typeface="Wingdings" panose="05000000000000000000" pitchFamily="2" charset="2"/>
              <a:buChar char="l"/>
            </a:pPr>
            <a:r>
              <a:rPr lang="en-US" altLang="zh-CN" dirty="0">
                <a:ln w="6350">
                  <a:noFill/>
                </a:ln>
                <a:solidFill>
                  <a:schemeClr val="tx1"/>
                </a:solidFill>
                <a:latin typeface="Impact" panose="020B0806030902050204" pitchFamily="34" charset="0"/>
                <a:ea typeface="Microsoft YaHei" panose="020B0503020204020204" charset="-122"/>
              </a:rPr>
              <a:t> Problem 1 – </a:t>
            </a:r>
            <a:r>
              <a:rPr lang="en-US" altLang="zh-CN" dirty="0">
                <a:ln w="6350">
                  <a:noFill/>
                </a:ln>
                <a:solidFill>
                  <a:schemeClr val="tx1"/>
                </a:solidFill>
                <a:latin typeface="+mj-lt"/>
                <a:ea typeface="Microsoft YaHei" panose="020B0503020204020204" charset="-122"/>
                <a:cs typeface="+mj-lt"/>
              </a:rPr>
              <a:t>Parenting apps with lack of personalization.</a:t>
            </a:r>
            <a:endParaRPr lang="en-US" altLang="zh-CN" dirty="0">
              <a:ln w="6350">
                <a:noFill/>
              </a:ln>
              <a:solidFill>
                <a:schemeClr val="tx1"/>
              </a:solidFill>
              <a:latin typeface="+mj-lt"/>
              <a:ea typeface="Microsoft YaHei" panose="020B0503020204020204" charset="-122"/>
              <a:cs typeface="+mj-lt"/>
            </a:endParaRPr>
          </a:p>
          <a:p>
            <a:pPr indent="0" algn="l">
              <a:lnSpc>
                <a:spcPct val="150000"/>
              </a:lnSpc>
              <a:buClr>
                <a:srgbClr val="EA5514"/>
              </a:buClr>
              <a:buFont typeface="Wingdings" panose="05000000000000000000" pitchFamily="2" charset="2"/>
              <a:buNone/>
            </a:pPr>
            <a:r>
              <a:rPr lang="en-US" altLang="zh-CN" dirty="0">
                <a:ln w="6350">
                  <a:noFill/>
                </a:ln>
                <a:solidFill>
                  <a:schemeClr val="tx1"/>
                </a:solidFill>
                <a:latin typeface="Impact" panose="020B0806030902050204" pitchFamily="34" charset="0"/>
                <a:ea typeface="Microsoft YaHei" panose="020B0503020204020204" charset="-122"/>
              </a:rPr>
              <a:t>	Solution – Customized RL enabled implicit feedback loop</a:t>
            </a:r>
            <a:endParaRPr lang="en-US" altLang="zh-CN" dirty="0">
              <a:ln w="6350">
                <a:noFill/>
              </a:ln>
              <a:solidFill>
                <a:schemeClr val="tx1"/>
              </a:solidFill>
              <a:latin typeface="Impact" panose="020B0806030902050204" pitchFamily="34" charset="0"/>
              <a:ea typeface="Microsoft YaHei" panose="020B0503020204020204" charset="-122"/>
            </a:endParaRPr>
          </a:p>
          <a:p>
            <a:pPr marL="171450" indent="-171450" algn="l">
              <a:lnSpc>
                <a:spcPct val="150000"/>
              </a:lnSpc>
              <a:buClr>
                <a:srgbClr val="EA5514"/>
              </a:buClr>
              <a:buFont typeface="Wingdings" panose="05000000000000000000" pitchFamily="2" charset="2"/>
              <a:buChar char="l"/>
            </a:pPr>
            <a:r>
              <a:rPr lang="en-US" altLang="zh-CN" dirty="0">
                <a:ln w="6350">
                  <a:noFill/>
                </a:ln>
                <a:solidFill>
                  <a:schemeClr val="tx1"/>
                </a:solidFill>
                <a:latin typeface="Impact" panose="020B0806030902050204" pitchFamily="34" charset="0"/>
                <a:ea typeface="Microsoft YaHei" panose="020B0503020204020204" charset="-122"/>
              </a:rPr>
              <a:t> Problem 2 – </a:t>
            </a:r>
            <a:r>
              <a:rPr lang="en-US" altLang="zh-CN" dirty="0">
                <a:ln w="6350">
                  <a:noFill/>
                </a:ln>
                <a:solidFill>
                  <a:schemeClr val="tx1"/>
                </a:solidFill>
                <a:latin typeface="Arial" panose="020B0604020202020204" pitchFamily="34" charset="0"/>
                <a:ea typeface="Microsoft YaHei" panose="020B0503020204020204" charset="-122"/>
                <a:cs typeface="Arial" panose="020B0604020202020204" pitchFamily="34" charset="0"/>
              </a:rPr>
              <a:t>Lack of bright parenting application/website.</a:t>
            </a:r>
            <a:endParaRPr lang="en-US" altLang="zh-CN" dirty="0">
              <a:ln w="6350">
                <a:noFill/>
              </a:ln>
              <a:solidFill>
                <a:schemeClr val="tx1"/>
              </a:solidFill>
              <a:latin typeface="Arial" panose="020B0604020202020204" pitchFamily="34" charset="0"/>
              <a:ea typeface="Microsoft YaHei" panose="020B0503020204020204" charset="-122"/>
              <a:cs typeface="Arial" panose="020B0604020202020204" pitchFamily="34" charset="0"/>
            </a:endParaRPr>
          </a:p>
          <a:p>
            <a:pPr indent="0" algn="l">
              <a:lnSpc>
                <a:spcPct val="150000"/>
              </a:lnSpc>
              <a:buClr>
                <a:srgbClr val="EA5514"/>
              </a:buClr>
              <a:buFont typeface="Wingdings" panose="05000000000000000000" pitchFamily="2" charset="2"/>
              <a:buNone/>
            </a:pPr>
            <a:r>
              <a:rPr lang="en-US" altLang="zh-CN" dirty="0">
                <a:ln w="6350">
                  <a:noFill/>
                </a:ln>
                <a:solidFill>
                  <a:schemeClr val="tx1"/>
                </a:solidFill>
                <a:latin typeface="Impact" panose="020B0806030902050204" pitchFamily="34" charset="0"/>
                <a:ea typeface="Microsoft YaHei" panose="020B0503020204020204" charset="-122"/>
              </a:rPr>
              <a:t>	Solution  – Inbuilt community support in the app/website</a:t>
            </a:r>
            <a:endParaRPr lang="en-US" altLang="zh-CN" dirty="0">
              <a:ln w="6350">
                <a:noFill/>
              </a:ln>
              <a:solidFill>
                <a:schemeClr val="tx1"/>
              </a:solidFill>
              <a:latin typeface="Impact" panose="020B0806030902050204" pitchFamily="34" charset="0"/>
              <a:ea typeface="Microsoft YaHei" panose="020B0503020204020204" charset="-122"/>
            </a:endParaRPr>
          </a:p>
          <a:p>
            <a:pPr indent="0" algn="l">
              <a:lnSpc>
                <a:spcPct val="150000"/>
              </a:lnSpc>
              <a:buClr>
                <a:srgbClr val="EA5514"/>
              </a:buClr>
              <a:buFont typeface="Wingdings" panose="05000000000000000000" pitchFamily="2" charset="2"/>
              <a:buNone/>
            </a:pPr>
            <a:endParaRPr lang="en-US" altLang="zh-CN" dirty="0">
              <a:ln w="6350">
                <a:noFill/>
              </a:ln>
              <a:solidFill>
                <a:schemeClr val="tx1"/>
              </a:solidFill>
              <a:latin typeface="Impact" panose="020B0806030902050204" pitchFamily="34" charset="0"/>
              <a:ea typeface="Microsoft YaHei" panose="020B0503020204020204" charset="-122"/>
            </a:endParaRPr>
          </a:p>
          <a:p>
            <a:pPr marL="171450" indent="-171450" algn="l">
              <a:lnSpc>
                <a:spcPct val="150000"/>
              </a:lnSpc>
              <a:buClr>
                <a:srgbClr val="EA5514"/>
              </a:buClr>
              <a:buFont typeface="Wingdings" panose="05000000000000000000" pitchFamily="2" charset="2"/>
              <a:buChar char="l"/>
            </a:pPr>
            <a:r>
              <a:rPr lang="en-US" altLang="zh-CN" dirty="0">
                <a:ln w="6350">
                  <a:noFill/>
                </a:ln>
                <a:solidFill>
                  <a:schemeClr val="tx1"/>
                </a:solidFill>
                <a:latin typeface="Impact" panose="020B0806030902050204" pitchFamily="34" charset="0"/>
                <a:ea typeface="Microsoft YaHei" panose="020B0503020204020204" charset="-122"/>
              </a:rPr>
              <a:t> Add ons – Exquisite premium services like smart baby surveillance and real- time feed monitoring.   </a:t>
            </a:r>
            <a:endParaRPr lang="en-US" altLang="zh-CN" dirty="0">
              <a:ln w="6350">
                <a:noFill/>
              </a:ln>
              <a:solidFill>
                <a:schemeClr val="tx1"/>
              </a:solidFill>
              <a:latin typeface="Impact" panose="020B0806030902050204" pitchFamily="34" charset="0"/>
              <a:ea typeface="Microsoft YaHei"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6"/>
                                        </p:tgtEl>
                                        <p:attrNameLst>
                                          <p:attrName>ppt_y</p:attrName>
                                        </p:attrNameLst>
                                      </p:cBhvr>
                                      <p:tavLst>
                                        <p:tav tm="0">
                                          <p:val>
                                            <p:strVal val="#ppt_y"/>
                                          </p:val>
                                        </p:tav>
                                        <p:tav tm="100000">
                                          <p:val>
                                            <p:strVal val="#ppt_y"/>
                                          </p:val>
                                        </p:tav>
                                      </p:tavLst>
                                    </p:anim>
                                    <p:anim calcmode="lin" valueType="num">
                                      <p:cBhvr>
                                        <p:cTn id="9"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6"/>
                                        </p:tgtEl>
                                      </p:cBhvr>
                                    </p:animEffect>
                                  </p:childTnLst>
                                </p:cTn>
                              </p:par>
                            </p:childTnLst>
                          </p:cTn>
                        </p:par>
                        <p:par>
                          <p:cTn id="12" fill="hold">
                            <p:stCondLst>
                              <p:cond delay="1350"/>
                            </p:stCondLst>
                            <p:childTnLst>
                              <p:par>
                                <p:cTn id="13" presetID="9"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flipV="1">
            <a:off x="219804" y="334550"/>
            <a:ext cx="726346" cy="52197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04</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12" name="Rectangle 20"/>
          <p:cNvSpPr>
            <a:spLocks noChangeArrowheads="1"/>
          </p:cNvSpPr>
          <p:nvPr/>
        </p:nvSpPr>
        <p:spPr bwMode="auto">
          <a:xfrm>
            <a:off x="1250949" y="334550"/>
            <a:ext cx="3955162"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Funding Objective</a:t>
            </a:r>
            <a:endParaRPr lang="en-US" altLang="zh-CN" sz="2400" dirty="0">
              <a:solidFill>
                <a:schemeClr val="accent4"/>
              </a:solidFill>
              <a:latin typeface="+mj-lt"/>
              <a:ea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2">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
        <p:nvSpPr>
          <p:cNvPr id="21" name="Content Placeholder 2"/>
          <p:cNvSpPr>
            <a:spLocks noGrp="1"/>
          </p:cNvSpPr>
          <p:nvPr>
            <p:ph type="subTitle" idx="1"/>
          </p:nvPr>
        </p:nvSpPr>
        <p:spPr>
          <a:xfrm>
            <a:off x="1625600" y="1424305"/>
            <a:ext cx="8701405" cy="2880360"/>
          </a:xfrm>
        </p:spPr>
        <p:txBody>
          <a:bodyPr rtlCol="0">
            <a:noAutofit/>
          </a:bodyPr>
          <a:lstStyle/>
          <a:p>
            <a:pPr algn="l" eaLnBrk="1" fontAlgn="auto" hangingPunct="1">
              <a:spcBef>
                <a:spcPts val="0"/>
              </a:spcBef>
              <a:spcAft>
                <a:spcPts val="0"/>
              </a:spcAft>
              <a:defRPr/>
            </a:pPr>
            <a:r>
              <a:rPr lang="en-US" b="1" dirty="0">
                <a:solidFill>
                  <a:schemeClr val="tx1"/>
                </a:solidFill>
              </a:rPr>
              <a:t>How much do we need!</a:t>
            </a:r>
            <a:endParaRPr lang="en-US" b="1" dirty="0">
              <a:solidFill>
                <a:schemeClr val="tx1"/>
              </a:solidFill>
            </a:endParaRPr>
          </a:p>
          <a:p>
            <a:pPr algn="l" eaLnBrk="1" fontAlgn="auto" hangingPunct="1">
              <a:spcBef>
                <a:spcPts val="0"/>
              </a:spcBef>
              <a:spcAft>
                <a:spcPts val="0"/>
              </a:spcAft>
              <a:defRPr/>
            </a:pPr>
            <a:r>
              <a:rPr lang="en-US" dirty="0">
                <a:solidFill>
                  <a:schemeClr val="tx1"/>
                </a:solidFill>
              </a:rPr>
              <a:t>We’re expecting around INR 10,00,000/- of funding against 10.5% equity. We’ll use those funds to start our company where we’ll develop those remaining parts of our project which are lacking behind because of money:</a:t>
            </a:r>
            <a:endParaRPr lang="en-US" dirty="0">
              <a:solidFill>
                <a:schemeClr val="tx1"/>
              </a:solidFill>
            </a:endParaRPr>
          </a:p>
          <a:p>
            <a:pPr lvl="2" algn="l" eaLnBrk="1" fontAlgn="auto" hangingPunct="1">
              <a:spcBef>
                <a:spcPts val="0"/>
              </a:spcBef>
              <a:spcAft>
                <a:spcPts val="0"/>
              </a:spcAft>
              <a:defRPr/>
            </a:pPr>
            <a:r>
              <a:rPr lang="en-US" sz="2000" dirty="0">
                <a:solidFill>
                  <a:schemeClr val="tx1"/>
                </a:solidFill>
              </a:rPr>
              <a:t>Paid Cloud Services</a:t>
            </a:r>
            <a:endParaRPr lang="en-US" sz="2000" dirty="0">
              <a:solidFill>
                <a:schemeClr val="tx1"/>
              </a:solidFill>
            </a:endParaRPr>
          </a:p>
          <a:p>
            <a:pPr lvl="2" algn="l" eaLnBrk="1" fontAlgn="auto" hangingPunct="1">
              <a:spcBef>
                <a:spcPts val="0"/>
              </a:spcBef>
              <a:spcAft>
                <a:spcPts val="0"/>
              </a:spcAft>
              <a:defRPr/>
            </a:pPr>
            <a:r>
              <a:rPr lang="en-US" sz="2000" dirty="0">
                <a:solidFill>
                  <a:schemeClr val="tx1"/>
                </a:solidFill>
              </a:rPr>
              <a:t>Infrastructure for  development of more Accurate ML models for better results</a:t>
            </a:r>
            <a:endParaRPr lang="en-US" sz="2000" dirty="0">
              <a:solidFill>
                <a:schemeClr val="tx1"/>
              </a:solidFill>
            </a:endParaRPr>
          </a:p>
          <a:p>
            <a:pPr lvl="2" algn="l" eaLnBrk="1" fontAlgn="auto" hangingPunct="1">
              <a:spcBef>
                <a:spcPts val="0"/>
              </a:spcBef>
              <a:spcAft>
                <a:spcPts val="0"/>
              </a:spcAft>
              <a:defRPr/>
            </a:pPr>
            <a:r>
              <a:rPr lang="en-US" sz="2000" dirty="0">
                <a:solidFill>
                  <a:schemeClr val="tx1"/>
                </a:solidFill>
              </a:rPr>
              <a:t>Data Collection</a:t>
            </a:r>
            <a:endParaRPr lang="en-US" sz="2000" dirty="0">
              <a:solidFill>
                <a:schemeClr val="tx1"/>
              </a:solidFill>
            </a:endParaRPr>
          </a:p>
          <a:p>
            <a:pPr marL="914400" lvl="2" indent="0" algn="l" eaLnBrk="1" fontAlgn="auto" hangingPunct="1">
              <a:spcBef>
                <a:spcPts val="0"/>
              </a:spcBef>
              <a:spcAft>
                <a:spcPts val="0"/>
              </a:spcAft>
              <a:buNone/>
              <a:defRPr/>
            </a:pPr>
            <a:r>
              <a:rPr lang="en-US" dirty="0">
                <a:solidFill>
                  <a:schemeClr val="tx1"/>
                </a:solidFill>
              </a:rPr>
              <a:t>	etc.</a:t>
            </a:r>
            <a:endParaRPr lang="en-US" dirty="0">
              <a:solidFill>
                <a:schemeClr val="tx1"/>
              </a:solidFill>
            </a:endParaRPr>
          </a:p>
          <a:p>
            <a:pPr algn="l" eaLnBrk="1" fontAlgn="auto" hangingPunct="1">
              <a:spcBef>
                <a:spcPts val="0"/>
              </a:spcBef>
              <a:spcAft>
                <a:spcPts val="0"/>
              </a:spcAft>
              <a:defRPr/>
            </a:pPr>
            <a:endParaRPr lang="en-US" dirty="0">
              <a:solidFill>
                <a:schemeClr val="tx1"/>
              </a:solidFill>
            </a:endParaRPr>
          </a:p>
          <a:p>
            <a:pPr algn="l" eaLnBrk="1" fontAlgn="auto" hangingPunct="1">
              <a:spcBef>
                <a:spcPts val="0"/>
              </a:spcBef>
              <a:spcAft>
                <a:spcPts val="0"/>
              </a:spcAft>
              <a:defRPr/>
            </a:pPr>
            <a:r>
              <a:rPr lang="en-US" dirty="0">
                <a:solidFill>
                  <a:schemeClr val="tx1"/>
                </a:solidFill>
              </a:rPr>
              <a:t>Also, we’ll put that money into creating our initial customer base.</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flipV="1">
            <a:off x="219804" y="334550"/>
            <a:ext cx="726346" cy="52197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04</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12" name="Rectangle 20"/>
          <p:cNvSpPr>
            <a:spLocks noChangeArrowheads="1"/>
          </p:cNvSpPr>
          <p:nvPr/>
        </p:nvSpPr>
        <p:spPr bwMode="auto">
          <a:xfrm>
            <a:off x="1250949" y="334550"/>
            <a:ext cx="3955162"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Milestones</a:t>
            </a:r>
            <a:endParaRPr lang="en-US" altLang="zh-CN" sz="2400" dirty="0">
              <a:solidFill>
                <a:schemeClr val="accent4"/>
              </a:solidFill>
              <a:latin typeface="+mj-lt"/>
              <a:ea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2">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
        <p:nvSpPr>
          <p:cNvPr id="36" name="Rectangle 39"/>
          <p:cNvSpPr>
            <a:spLocks noChangeArrowheads="1"/>
          </p:cNvSpPr>
          <p:nvPr/>
        </p:nvSpPr>
        <p:spPr bwMode="auto">
          <a:xfrm>
            <a:off x="473075" y="1497330"/>
            <a:ext cx="11435715"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endParaRPr lang="en-US" altLang="zh-CN" sz="3200" b="1" dirty="0">
              <a:solidFill>
                <a:schemeClr val="tx1"/>
              </a:solidFill>
              <a:latin typeface="Microsoft YaHei" panose="020B0503020204020204" charset="-122"/>
              <a:ea typeface="Microsoft YaHei" panose="020B0503020204020204" charset="-122"/>
            </a:endParaRPr>
          </a:p>
          <a:p>
            <a:pPr marL="457200" lvl="0" indent="-457200">
              <a:buFont typeface="Arial" panose="020B0604020202020204" pitchFamily="34" charset="0"/>
              <a:buChar char="•"/>
            </a:pPr>
            <a:r>
              <a:rPr lang="en-US" altLang="zh-CN" sz="3200" b="1" dirty="0">
                <a:solidFill>
                  <a:schemeClr val="tx1"/>
                </a:solidFill>
                <a:latin typeface="Microsoft YaHei" panose="020B0503020204020204" charset="-122"/>
                <a:ea typeface="Microsoft YaHei" panose="020B0503020204020204" charset="-122"/>
              </a:rPr>
              <a:t>Patented the idea – March 2022</a:t>
            </a:r>
            <a:endParaRPr lang="en-US" altLang="zh-CN" sz="3200" b="1" dirty="0">
              <a:solidFill>
                <a:schemeClr val="tx1"/>
              </a:solidFill>
              <a:latin typeface="Microsoft YaHei" panose="020B0503020204020204" charset="-122"/>
              <a:ea typeface="Microsoft YaHei" panose="020B0503020204020204" charset="-122"/>
            </a:endParaRPr>
          </a:p>
          <a:p>
            <a:pPr marL="457200" lvl="0" indent="-457200">
              <a:buFont typeface="Arial" panose="020B0604020202020204" pitchFamily="34" charset="0"/>
              <a:buChar char="•"/>
            </a:pPr>
            <a:endParaRPr lang="en-US" altLang="zh-CN" sz="3200" b="1" dirty="0">
              <a:solidFill>
                <a:schemeClr val="tx1"/>
              </a:solidFill>
              <a:latin typeface="Microsoft YaHei" panose="020B0503020204020204" charset="-122"/>
              <a:ea typeface="Microsoft YaHei" panose="020B0503020204020204" charset="-122"/>
            </a:endParaRPr>
          </a:p>
          <a:p>
            <a:pPr marL="457200" lvl="0" indent="-457200">
              <a:buFont typeface="Arial" panose="020B0604020202020204" pitchFamily="34" charset="0"/>
              <a:buChar char="•"/>
            </a:pPr>
            <a:endParaRPr lang="en-US" altLang="zh-CN" sz="3200" b="1" dirty="0">
              <a:solidFill>
                <a:schemeClr val="tx1"/>
              </a:solidFill>
              <a:latin typeface="Microsoft YaHei" panose="020B0503020204020204" charset="-122"/>
              <a:ea typeface="Microsoft YaHei" panose="020B0503020204020204" charset="-122"/>
            </a:endParaRPr>
          </a:p>
          <a:p>
            <a:pPr marL="457200" lvl="0" indent="-457200">
              <a:buFont typeface="Arial" panose="020B0604020202020204" pitchFamily="34" charset="0"/>
              <a:buChar char="•"/>
            </a:pPr>
            <a:r>
              <a:rPr lang="en-US" altLang="zh-CN" sz="3200" b="1" dirty="0">
                <a:solidFill>
                  <a:schemeClr val="tx1"/>
                </a:solidFill>
                <a:latin typeface="Microsoft YaHei" panose="020B0503020204020204" charset="-122"/>
                <a:ea typeface="Microsoft YaHei" panose="020B0503020204020204" charset="-122"/>
              </a:rPr>
              <a:t>Won Navikaranan’23, National Level Entrepreneurship and Innovation Fest at NIT Uttarakhand – February 2023</a:t>
            </a:r>
            <a:endParaRPr lang="en-US" altLang="zh-CN" sz="3200" b="1" dirty="0">
              <a:solidFill>
                <a:schemeClr val="tx1"/>
              </a:solidFill>
              <a:latin typeface="Microsoft YaHei" panose="020B0503020204020204" charset="-122"/>
              <a:ea typeface="Microsoft YaHei" panose="020B0503020204020204" charset="-122"/>
            </a:endParaRPr>
          </a:p>
          <a:p>
            <a:pPr marL="457200" lvl="0" indent="-457200"/>
            <a:endParaRPr lang="en-US" altLang="zh-CN" sz="3200" b="1" dirty="0">
              <a:solidFill>
                <a:schemeClr val="tx1"/>
              </a:solidFill>
              <a:latin typeface="Microsoft YaHei" panose="020B0503020204020204" charset="-122"/>
              <a:ea typeface="Microsoft YaHei"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矩形 8"/>
          <p:cNvSpPr/>
          <p:nvPr/>
        </p:nvSpPr>
        <p:spPr>
          <a:xfrm>
            <a:off x="0" y="3429000"/>
            <a:ext cx="12192000" cy="342900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grpSp>
        <p:nvGrpSpPr>
          <p:cNvPr id="2" name="组合 1"/>
          <p:cNvGrpSpPr/>
          <p:nvPr/>
        </p:nvGrpSpPr>
        <p:grpSpPr>
          <a:xfrm>
            <a:off x="0" y="1765192"/>
            <a:ext cx="4878992" cy="3327616"/>
            <a:chOff x="0" y="1765192"/>
            <a:chExt cx="4878992" cy="3327616"/>
          </a:xfrm>
        </p:grpSpPr>
        <p:sp>
          <p:nvSpPr>
            <p:cNvPr id="43" name="任意多边形: 形状 42"/>
            <p:cNvSpPr/>
            <p:nvPr/>
          </p:nvSpPr>
          <p:spPr>
            <a:xfrm>
              <a:off x="1" y="1765192"/>
              <a:ext cx="4878991" cy="3327616"/>
            </a:xfrm>
            <a:custGeom>
              <a:avLst/>
              <a:gdLst>
                <a:gd name="connsiteX0" fmla="*/ 0 w 3938319"/>
                <a:gd name="connsiteY0" fmla="*/ 0 h 2686050"/>
                <a:gd name="connsiteX1" fmla="*/ 2595294 w 3938319"/>
                <a:gd name="connsiteY1" fmla="*/ 0 h 2686050"/>
                <a:gd name="connsiteX2" fmla="*/ 3938319 w 3938319"/>
                <a:gd name="connsiteY2" fmla="*/ 1343025 h 2686050"/>
                <a:gd name="connsiteX3" fmla="*/ 2595294 w 3938319"/>
                <a:gd name="connsiteY3" fmla="*/ 2686050 h 2686050"/>
                <a:gd name="connsiteX4" fmla="*/ 0 w 3938319"/>
                <a:gd name="connsiteY4" fmla="*/ 2686050 h 268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19" h="2686050">
                  <a:moveTo>
                    <a:pt x="0" y="0"/>
                  </a:moveTo>
                  <a:lnTo>
                    <a:pt x="2595294" y="0"/>
                  </a:lnTo>
                  <a:cubicBezTo>
                    <a:pt x="3337026" y="0"/>
                    <a:pt x="3938319" y="601293"/>
                    <a:pt x="3938319" y="1343025"/>
                  </a:cubicBezTo>
                  <a:cubicBezTo>
                    <a:pt x="3938319" y="2084757"/>
                    <a:pt x="3337026" y="2686050"/>
                    <a:pt x="2595294" y="2686050"/>
                  </a:cubicBezTo>
                  <a:lnTo>
                    <a:pt x="0" y="2686050"/>
                  </a:lnTo>
                  <a:close/>
                </a:path>
              </a:pathLst>
            </a:custGeom>
            <a:solidFill>
              <a:schemeClr val="accent4"/>
            </a:solidFill>
            <a:ln w="63500">
              <a:noFill/>
            </a:ln>
            <a:effectLst>
              <a:outerShdw blurRad="1270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chemeClr val="tx1"/>
                </a:solidFill>
              </a:endParaRPr>
            </a:p>
          </p:txBody>
        </p:sp>
        <p:sp>
          <p:nvSpPr>
            <p:cNvPr id="42" name="任意多边形: 形状 41"/>
            <p:cNvSpPr/>
            <p:nvPr/>
          </p:nvSpPr>
          <p:spPr>
            <a:xfrm>
              <a:off x="0" y="1887127"/>
              <a:ext cx="4725590" cy="3083746"/>
            </a:xfrm>
            <a:custGeom>
              <a:avLst/>
              <a:gdLst>
                <a:gd name="connsiteX0" fmla="*/ 0 w 3814494"/>
                <a:gd name="connsiteY0" fmla="*/ 0 h 2489198"/>
                <a:gd name="connsiteX1" fmla="*/ 2569895 w 3814494"/>
                <a:gd name="connsiteY1" fmla="*/ 0 h 2489198"/>
                <a:gd name="connsiteX2" fmla="*/ 3814494 w 3814494"/>
                <a:gd name="connsiteY2" fmla="*/ 1244599 h 2489198"/>
                <a:gd name="connsiteX3" fmla="*/ 2569895 w 3814494"/>
                <a:gd name="connsiteY3" fmla="*/ 2489198 h 2489198"/>
                <a:gd name="connsiteX4" fmla="*/ 0 w 3814494"/>
                <a:gd name="connsiteY4" fmla="*/ 2489198 h 248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494" h="2489198">
                  <a:moveTo>
                    <a:pt x="0" y="0"/>
                  </a:moveTo>
                  <a:lnTo>
                    <a:pt x="2569895" y="0"/>
                  </a:lnTo>
                  <a:cubicBezTo>
                    <a:pt x="3257268" y="0"/>
                    <a:pt x="3814494" y="557226"/>
                    <a:pt x="3814494" y="1244599"/>
                  </a:cubicBezTo>
                  <a:cubicBezTo>
                    <a:pt x="3814494" y="1931972"/>
                    <a:pt x="3257268" y="2489198"/>
                    <a:pt x="2569895" y="2489198"/>
                  </a:cubicBezTo>
                  <a:lnTo>
                    <a:pt x="0" y="2489198"/>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flipH="1">
            <a:off x="1844659" y="2071995"/>
            <a:ext cx="2722529" cy="2722526"/>
          </a:xfrm>
          <a:prstGeom prst="ellipse">
            <a:avLst/>
          </a:prstGeom>
          <a:solidFill>
            <a:schemeClr val="accent4">
              <a:alpha val="75000"/>
            </a:schemeClr>
          </a:solidFill>
          <a:ln>
            <a:noFill/>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sp>
        <p:nvSpPr>
          <p:cNvPr id="44" name="文本框 43"/>
          <p:cNvSpPr txBox="1"/>
          <p:nvPr/>
        </p:nvSpPr>
        <p:spPr>
          <a:xfrm>
            <a:off x="5365030" y="2071995"/>
            <a:ext cx="6034127"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defPPr>
              <a:defRPr lang="zh-CN"/>
            </a:defPPr>
            <a:lvl1pPr fontAlgn="base">
              <a:spcBef>
                <a:spcPct val="0"/>
              </a:spcBef>
              <a:spcAft>
                <a:spcPct val="0"/>
              </a:spcAft>
              <a:buFont typeface="Arial" panose="020B0604020202020204" pitchFamily="34" charset="0"/>
              <a:buNone/>
              <a:defRPr sz="2400">
                <a:solidFill>
                  <a:schemeClr val="accent4"/>
                </a:solidFill>
                <a:latin typeface="+mj-lt"/>
                <a:ea typeface="思源黑体 CN Normal" panose="020B0400000000000000" pitchFamily="34" charset="-122"/>
                <a:cs typeface="Arial" panose="020B0604020202020204" pitchFamily="34" charset="0"/>
              </a:defRPr>
            </a:lvl1pPr>
          </a:lstStyle>
          <a:p>
            <a:r>
              <a:rPr lang="en-US" altLang="zh-CN" sz="6000" b="1" dirty="0">
                <a:ea typeface="Arial" panose="020B0604020202020204" pitchFamily="34" charset="0"/>
              </a:rPr>
              <a:t>Thank You</a:t>
            </a:r>
            <a:endParaRPr lang="zh-CN" altLang="en-US" sz="6000" b="1" dirty="0">
              <a:ea typeface="Arial" panose="020B0604020202020204" pitchFamily="34" charset="0"/>
            </a:endParaRPr>
          </a:p>
        </p:txBody>
      </p:sp>
      <p:pic>
        <p:nvPicPr>
          <p:cNvPr id="3" name="Picture 2" descr="A baby sitting on a white su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190" y="2144627"/>
            <a:ext cx="2579465" cy="2649894"/>
          </a:xfrm>
          <a:prstGeom prst="ellipse">
            <a:avLst/>
          </a:prstGeom>
          <a:solidFill>
            <a:schemeClr val="tx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3"/>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矩形 8"/>
          <p:cNvSpPr/>
          <p:nvPr/>
        </p:nvSpPr>
        <p:spPr>
          <a:xfrm>
            <a:off x="0" y="3521622"/>
            <a:ext cx="12192000" cy="342900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rot="13500000" flipH="1">
            <a:off x="-1516299" y="1129579"/>
            <a:ext cx="5528085" cy="3265258"/>
          </a:xfrm>
          <a:custGeom>
            <a:avLst/>
            <a:gdLst>
              <a:gd name="connsiteX0" fmla="*/ 0 w 5528085"/>
              <a:gd name="connsiteY0" fmla="*/ 2589149 h 3265258"/>
              <a:gd name="connsiteX1" fmla="*/ 676109 w 5528085"/>
              <a:gd name="connsiteY1" fmla="*/ 3265258 h 3265258"/>
              <a:gd name="connsiteX2" fmla="*/ 3895456 w 5528085"/>
              <a:gd name="connsiteY2" fmla="*/ 3265258 h 3265258"/>
              <a:gd name="connsiteX3" fmla="*/ 5528085 w 5528085"/>
              <a:gd name="connsiteY3" fmla="*/ 1632629 h 3265258"/>
              <a:gd name="connsiteX4" fmla="*/ 3895456 w 5528085"/>
              <a:gd name="connsiteY4" fmla="*/ 0 h 3265258"/>
              <a:gd name="connsiteX5" fmla="*/ 2589149 w 5528085"/>
              <a:gd name="connsiteY5" fmla="*/ 0 h 326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8085" h="3265258">
                <a:moveTo>
                  <a:pt x="0" y="2589149"/>
                </a:moveTo>
                <a:lnTo>
                  <a:pt x="676109" y="3265258"/>
                </a:lnTo>
                <a:lnTo>
                  <a:pt x="3895456" y="3265258"/>
                </a:lnTo>
                <a:cubicBezTo>
                  <a:pt x="4797132" y="3265258"/>
                  <a:pt x="5528085" y="2534305"/>
                  <a:pt x="5528085" y="1632629"/>
                </a:cubicBezTo>
                <a:cubicBezTo>
                  <a:pt x="5528085" y="730953"/>
                  <a:pt x="4797132" y="0"/>
                  <a:pt x="3895456" y="0"/>
                </a:cubicBezTo>
                <a:lnTo>
                  <a:pt x="2589149" y="0"/>
                </a:lnTo>
                <a:close/>
              </a:path>
            </a:pathLst>
          </a:custGeom>
          <a:solidFill>
            <a:schemeClr val="accent4"/>
          </a:solidFill>
          <a:ln w="63500">
            <a:noFill/>
          </a:ln>
          <a:effectLst>
            <a:outerShdw blurRad="1270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chemeClr val="tx1"/>
              </a:solidFill>
            </a:endParaRPr>
          </a:p>
        </p:txBody>
      </p:sp>
      <p:sp>
        <p:nvSpPr>
          <p:cNvPr id="39" name="任意多边形: 形状 38"/>
          <p:cNvSpPr/>
          <p:nvPr/>
        </p:nvSpPr>
        <p:spPr>
          <a:xfrm rot="13500000" flipH="1">
            <a:off x="-1528396" y="1148849"/>
            <a:ext cx="5409542" cy="3023724"/>
          </a:xfrm>
          <a:custGeom>
            <a:avLst/>
            <a:gdLst>
              <a:gd name="connsiteX0" fmla="*/ 0 w 5409542"/>
              <a:gd name="connsiteY0" fmla="*/ 2468381 h 3023724"/>
              <a:gd name="connsiteX1" fmla="*/ 555342 w 5409542"/>
              <a:gd name="connsiteY1" fmla="*/ 3023724 h 3023724"/>
              <a:gd name="connsiteX2" fmla="*/ 3897680 w 5409542"/>
              <a:gd name="connsiteY2" fmla="*/ 3023724 h 3023724"/>
              <a:gd name="connsiteX3" fmla="*/ 5409542 w 5409542"/>
              <a:gd name="connsiteY3" fmla="*/ 1511862 h 3023724"/>
              <a:gd name="connsiteX4" fmla="*/ 3897680 w 5409542"/>
              <a:gd name="connsiteY4" fmla="*/ 0 h 3023724"/>
              <a:gd name="connsiteX5" fmla="*/ 2468381 w 5409542"/>
              <a:gd name="connsiteY5" fmla="*/ 0 h 302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9542" h="3023724">
                <a:moveTo>
                  <a:pt x="0" y="2468381"/>
                </a:moveTo>
                <a:lnTo>
                  <a:pt x="555342" y="3023724"/>
                </a:lnTo>
                <a:lnTo>
                  <a:pt x="3897680" y="3023724"/>
                </a:lnTo>
                <a:cubicBezTo>
                  <a:pt x="4732658" y="3023724"/>
                  <a:pt x="5409542" y="2346840"/>
                  <a:pt x="5409542" y="1511862"/>
                </a:cubicBezTo>
                <a:cubicBezTo>
                  <a:pt x="5409542" y="676884"/>
                  <a:pt x="4732658" y="0"/>
                  <a:pt x="3897680" y="0"/>
                </a:cubicBezTo>
                <a:lnTo>
                  <a:pt x="2468381" y="0"/>
                </a:lnTo>
                <a:close/>
              </a:path>
            </a:pathLst>
          </a:cu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椭圆 37"/>
          <p:cNvSpPr/>
          <p:nvPr/>
        </p:nvSpPr>
        <p:spPr>
          <a:xfrm flipH="1">
            <a:off x="892112" y="2305507"/>
            <a:ext cx="2453348" cy="2453347"/>
          </a:xfrm>
          <a:prstGeom prst="ellipse">
            <a:avLst/>
          </a:prstGeom>
          <a:solidFill>
            <a:schemeClr val="accent4">
              <a:alpha val="75000"/>
            </a:schemeClr>
          </a:solidFill>
          <a:ln>
            <a:noFill/>
          </a:ln>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schemeClr val="tx1"/>
              </a:solidFill>
            </a:endParaRPr>
          </a:p>
        </p:txBody>
      </p:sp>
      <p:sp>
        <p:nvSpPr>
          <p:cNvPr id="10" name="文本框 9"/>
          <p:cNvSpPr txBox="1"/>
          <p:nvPr/>
        </p:nvSpPr>
        <p:spPr>
          <a:xfrm rot="10800000" flipV="1">
            <a:off x="721828" y="3240397"/>
            <a:ext cx="2898775" cy="583565"/>
          </a:xfrm>
          <a:prstGeom prst="rect">
            <a:avLst/>
          </a:prstGeom>
          <a:noFill/>
        </p:spPr>
        <p:txBody>
          <a:bodyPr wrap="square" rtlCol="0">
            <a:spAutoFit/>
          </a:bodyPr>
          <a:lstStyle/>
          <a:p>
            <a:pPr algn="ctr"/>
            <a:r>
              <a:rPr lang="en-US" altLang="zh-CN" sz="3200" b="1" dirty="0">
                <a:solidFill>
                  <a:schemeClr val="tx1">
                    <a:lumMod val="85000"/>
                    <a:lumOff val="15000"/>
                  </a:schemeClr>
                </a:solidFill>
                <a:latin typeface="+mj-lt"/>
                <a:ea typeface="Arial" panose="020B0604020202020204" pitchFamily="34" charset="0"/>
              </a:rPr>
              <a:t>CONTENTS</a:t>
            </a:r>
            <a:endParaRPr lang="zh-CN" altLang="en-US" sz="3200" b="1" dirty="0">
              <a:solidFill>
                <a:schemeClr val="tx1">
                  <a:lumMod val="85000"/>
                  <a:lumOff val="15000"/>
                </a:schemeClr>
              </a:solidFill>
              <a:latin typeface="+mj-lt"/>
              <a:ea typeface="Arial" panose="020B0604020202020204" pitchFamily="34" charset="0"/>
            </a:endParaRPr>
          </a:p>
        </p:txBody>
      </p:sp>
      <p:sp>
        <p:nvSpPr>
          <p:cNvPr id="12" name="Rectangle 20"/>
          <p:cNvSpPr>
            <a:spLocks noChangeArrowheads="1"/>
          </p:cNvSpPr>
          <p:nvPr/>
        </p:nvSpPr>
        <p:spPr bwMode="auto">
          <a:xfrm>
            <a:off x="4683880" y="5556242"/>
            <a:ext cx="305947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000" b="1" dirty="0">
                <a:solidFill>
                  <a:schemeClr val="tx1">
                    <a:lumMod val="85000"/>
                    <a:lumOff val="15000"/>
                  </a:schemeClr>
                </a:solidFill>
                <a:ea typeface="Arial" panose="020B0604020202020204" pitchFamily="34" charset="0"/>
                <a:cs typeface="Arial" panose="020B0604020202020204" pitchFamily="34" charset="0"/>
              </a:rPr>
              <a:t>Team Introduction</a:t>
            </a:r>
            <a:endParaRPr lang="zh-CN" altLang="en-US" sz="2000" b="1" dirty="0">
              <a:solidFill>
                <a:schemeClr val="tx1">
                  <a:lumMod val="85000"/>
                  <a:lumOff val="15000"/>
                </a:schemeClr>
              </a:solidFill>
              <a:ea typeface="Arial" panose="020B0604020202020204" pitchFamily="34" charset="0"/>
              <a:cs typeface="Arial" panose="020B0604020202020204" pitchFamily="34" charset="0"/>
            </a:endParaRPr>
          </a:p>
        </p:txBody>
      </p:sp>
      <p:cxnSp>
        <p:nvCxnSpPr>
          <p:cNvPr id="15" name="直接连接符 14"/>
          <p:cNvCxnSpPr/>
          <p:nvPr/>
        </p:nvCxnSpPr>
        <p:spPr>
          <a:xfrm>
            <a:off x="4576251" y="3429000"/>
            <a:ext cx="0" cy="243840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576251" y="2451100"/>
            <a:ext cx="0" cy="977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20"/>
          <p:cNvSpPr>
            <a:spLocks noChangeArrowheads="1"/>
          </p:cNvSpPr>
          <p:nvPr/>
        </p:nvSpPr>
        <p:spPr bwMode="auto">
          <a:xfrm>
            <a:off x="4683880" y="2451100"/>
            <a:ext cx="1218076" cy="92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5400" dirty="0">
                <a:solidFill>
                  <a:schemeClr val="bg1"/>
                </a:solidFill>
                <a:latin typeface="+mj-lt"/>
                <a:ea typeface="Arial" panose="020B0604020202020204" pitchFamily="34" charset="0"/>
                <a:cs typeface="Arial" panose="020B0604020202020204" pitchFamily="34" charset="0"/>
              </a:rPr>
              <a:t>01</a:t>
            </a:r>
            <a:endParaRPr lang="zh-CN" altLang="en-US" sz="5400" dirty="0">
              <a:solidFill>
                <a:schemeClr val="bg1"/>
              </a:solidFill>
              <a:latin typeface="+mj-lt"/>
              <a:ea typeface="Arial" panose="020B0604020202020204" pitchFamily="34" charset="0"/>
              <a:cs typeface="Arial" panose="020B0604020202020204" pitchFamily="34" charset="0"/>
            </a:endParaRPr>
          </a:p>
        </p:txBody>
      </p:sp>
      <p:sp>
        <p:nvSpPr>
          <p:cNvPr id="20" name="Rectangle 20"/>
          <p:cNvSpPr>
            <a:spLocks noChangeArrowheads="1"/>
          </p:cNvSpPr>
          <p:nvPr/>
        </p:nvSpPr>
        <p:spPr bwMode="auto">
          <a:xfrm>
            <a:off x="6508700" y="991800"/>
            <a:ext cx="326248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000" b="1" dirty="0">
                <a:solidFill>
                  <a:schemeClr val="bg1"/>
                </a:solidFill>
                <a:ea typeface="Arial" panose="020B0604020202020204" pitchFamily="34" charset="0"/>
                <a:cs typeface="Arial" panose="020B0604020202020204" pitchFamily="34" charset="0"/>
              </a:rPr>
              <a:t>Project Introduction</a:t>
            </a:r>
            <a:endParaRPr lang="en-US" altLang="zh-CN" sz="2000" b="1" dirty="0">
              <a:solidFill>
                <a:schemeClr val="bg1"/>
              </a:solidFill>
              <a:ea typeface="Arial" panose="020B0604020202020204" pitchFamily="34" charset="0"/>
              <a:cs typeface="Arial" panose="020B0604020202020204" pitchFamily="34" charset="0"/>
            </a:endParaRPr>
          </a:p>
        </p:txBody>
      </p:sp>
      <p:cxnSp>
        <p:nvCxnSpPr>
          <p:cNvPr id="22" name="直接连接符 21"/>
          <p:cNvCxnSpPr/>
          <p:nvPr/>
        </p:nvCxnSpPr>
        <p:spPr>
          <a:xfrm>
            <a:off x="6401072" y="991800"/>
            <a:ext cx="0" cy="2437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401072" y="3429000"/>
            <a:ext cx="0" cy="97790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4" name="Rectangle 20"/>
          <p:cNvSpPr>
            <a:spLocks noChangeArrowheads="1"/>
          </p:cNvSpPr>
          <p:nvPr/>
        </p:nvSpPr>
        <p:spPr bwMode="auto">
          <a:xfrm>
            <a:off x="6508701" y="3481389"/>
            <a:ext cx="1218076" cy="92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5400" dirty="0">
                <a:solidFill>
                  <a:schemeClr val="tx1">
                    <a:lumMod val="85000"/>
                    <a:lumOff val="15000"/>
                  </a:schemeClr>
                </a:solidFill>
                <a:latin typeface="+mj-lt"/>
                <a:ea typeface="Arial" panose="020B0604020202020204" pitchFamily="34" charset="0"/>
                <a:cs typeface="Arial" panose="020B0604020202020204" pitchFamily="34" charset="0"/>
              </a:rPr>
              <a:t>02</a:t>
            </a:r>
            <a:endParaRPr lang="zh-CN" altLang="en-US" sz="5400" dirty="0">
              <a:solidFill>
                <a:schemeClr val="tx1">
                  <a:lumMod val="85000"/>
                  <a:lumOff val="15000"/>
                </a:schemeClr>
              </a:solidFill>
              <a:latin typeface="+mj-lt"/>
              <a:ea typeface="Arial" panose="020B0604020202020204" pitchFamily="34" charset="0"/>
              <a:cs typeface="Arial" panose="020B0604020202020204" pitchFamily="34" charset="0"/>
            </a:endParaRPr>
          </a:p>
        </p:txBody>
      </p:sp>
      <p:sp>
        <p:nvSpPr>
          <p:cNvPr id="26" name="Rectangle 20"/>
          <p:cNvSpPr>
            <a:spLocks noChangeArrowheads="1"/>
          </p:cNvSpPr>
          <p:nvPr/>
        </p:nvSpPr>
        <p:spPr bwMode="auto">
          <a:xfrm>
            <a:off x="8161626" y="5556242"/>
            <a:ext cx="262661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000" b="1" dirty="0">
                <a:solidFill>
                  <a:schemeClr val="tx1">
                    <a:lumMod val="85000"/>
                    <a:lumOff val="15000"/>
                  </a:schemeClr>
                </a:solidFill>
                <a:ea typeface="Arial" panose="020B0604020202020204" pitchFamily="34" charset="0"/>
                <a:cs typeface="Arial" panose="020B0604020202020204" pitchFamily="34" charset="0"/>
              </a:rPr>
              <a:t>Business Model</a:t>
            </a:r>
            <a:endParaRPr lang="en-US" altLang="zh-CN" sz="2000" b="1" dirty="0">
              <a:solidFill>
                <a:schemeClr val="tx1">
                  <a:lumMod val="85000"/>
                  <a:lumOff val="15000"/>
                </a:schemeClr>
              </a:solidFill>
              <a:ea typeface="Arial" panose="020B0604020202020204" pitchFamily="34" charset="0"/>
              <a:cs typeface="Arial" panose="020B0604020202020204" pitchFamily="34" charset="0"/>
            </a:endParaRPr>
          </a:p>
        </p:txBody>
      </p:sp>
      <p:cxnSp>
        <p:nvCxnSpPr>
          <p:cNvPr id="28" name="直接连接符 27"/>
          <p:cNvCxnSpPr/>
          <p:nvPr/>
        </p:nvCxnSpPr>
        <p:spPr>
          <a:xfrm>
            <a:off x="8053997" y="3429000"/>
            <a:ext cx="0" cy="243840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053997" y="2451100"/>
            <a:ext cx="0" cy="977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0"/>
          <p:cNvSpPr>
            <a:spLocks noChangeArrowheads="1"/>
          </p:cNvSpPr>
          <p:nvPr/>
        </p:nvSpPr>
        <p:spPr bwMode="auto">
          <a:xfrm>
            <a:off x="8161626" y="2451100"/>
            <a:ext cx="1218076" cy="92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5400" dirty="0">
                <a:solidFill>
                  <a:schemeClr val="bg1"/>
                </a:solidFill>
                <a:latin typeface="+mj-lt"/>
                <a:ea typeface="Arial" panose="020B0604020202020204" pitchFamily="34" charset="0"/>
                <a:cs typeface="Arial" panose="020B0604020202020204" pitchFamily="34" charset="0"/>
              </a:rPr>
              <a:t>03</a:t>
            </a:r>
            <a:endParaRPr lang="zh-CN" altLang="en-US" sz="5400" dirty="0">
              <a:solidFill>
                <a:schemeClr val="bg1"/>
              </a:solidFill>
              <a:latin typeface="+mj-lt"/>
              <a:ea typeface="Arial" panose="020B0604020202020204" pitchFamily="34" charset="0"/>
              <a:cs typeface="Arial" panose="020B0604020202020204" pitchFamily="34" charset="0"/>
            </a:endParaRPr>
          </a:p>
        </p:txBody>
      </p:sp>
      <p:sp>
        <p:nvSpPr>
          <p:cNvPr id="31" name="Rectangle 20"/>
          <p:cNvSpPr>
            <a:spLocks noChangeArrowheads="1"/>
          </p:cNvSpPr>
          <p:nvPr/>
        </p:nvSpPr>
        <p:spPr bwMode="auto">
          <a:xfrm>
            <a:off x="9986447" y="991800"/>
            <a:ext cx="220554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000" b="1" dirty="0">
                <a:solidFill>
                  <a:schemeClr val="bg1"/>
                </a:solidFill>
                <a:ea typeface="Arial" panose="020B0604020202020204" pitchFamily="34" charset="0"/>
                <a:cs typeface="Arial" panose="020B0604020202020204" pitchFamily="34" charset="0"/>
              </a:rPr>
              <a:t>Market Analysis</a:t>
            </a:r>
            <a:endParaRPr lang="en-US" altLang="zh-CN" sz="2000" b="1" dirty="0">
              <a:solidFill>
                <a:schemeClr val="bg1"/>
              </a:solidFill>
              <a:ea typeface="Arial" panose="020B0604020202020204" pitchFamily="34" charset="0"/>
              <a:cs typeface="Arial" panose="020B0604020202020204" pitchFamily="34" charset="0"/>
            </a:endParaRPr>
          </a:p>
        </p:txBody>
      </p:sp>
      <p:cxnSp>
        <p:nvCxnSpPr>
          <p:cNvPr id="33" name="直接连接符 32"/>
          <p:cNvCxnSpPr/>
          <p:nvPr/>
        </p:nvCxnSpPr>
        <p:spPr>
          <a:xfrm>
            <a:off x="9878818" y="991800"/>
            <a:ext cx="0" cy="2437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9878818" y="3429000"/>
            <a:ext cx="0" cy="97790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Rectangle 20"/>
          <p:cNvSpPr>
            <a:spLocks noChangeArrowheads="1"/>
          </p:cNvSpPr>
          <p:nvPr/>
        </p:nvSpPr>
        <p:spPr bwMode="auto">
          <a:xfrm>
            <a:off x="9986447" y="3481389"/>
            <a:ext cx="1218076" cy="92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5400" dirty="0">
                <a:solidFill>
                  <a:schemeClr val="tx1">
                    <a:lumMod val="85000"/>
                    <a:lumOff val="15000"/>
                  </a:schemeClr>
                </a:solidFill>
                <a:latin typeface="+mj-lt"/>
                <a:ea typeface="Arial" panose="020B0604020202020204" pitchFamily="34" charset="0"/>
                <a:cs typeface="Arial" panose="020B0604020202020204" pitchFamily="34" charset="0"/>
              </a:rPr>
              <a:t>04</a:t>
            </a:r>
            <a:endParaRPr lang="zh-CN" altLang="en-US" sz="5400" dirty="0">
              <a:solidFill>
                <a:schemeClr val="tx1">
                  <a:lumMod val="85000"/>
                  <a:lumOff val="15000"/>
                </a:schemeClr>
              </a:solidFill>
              <a:latin typeface="+mj-lt"/>
              <a:ea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3">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8" name="Rectangle 20"/>
          <p:cNvSpPr>
            <a:spLocks noChangeArrowheads="1"/>
          </p:cNvSpPr>
          <p:nvPr/>
        </p:nvSpPr>
        <p:spPr bwMode="auto">
          <a:xfrm>
            <a:off x="5960964" y="2891314"/>
            <a:ext cx="5345211"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4000" b="1" dirty="0">
                <a:solidFill>
                  <a:schemeClr val="accent4"/>
                </a:solidFill>
                <a:latin typeface="+mj-lt"/>
                <a:ea typeface="Arial" panose="020B0604020202020204" pitchFamily="34" charset="0"/>
                <a:cs typeface="Arial" panose="020B0604020202020204" pitchFamily="34" charset="0"/>
              </a:rPr>
              <a:t>Team Introduction</a:t>
            </a:r>
            <a:endParaRPr lang="zh-CN" altLang="en-US" sz="4000" b="1" dirty="0">
              <a:solidFill>
                <a:schemeClr val="accent4"/>
              </a:solidFill>
              <a:latin typeface="+mj-lt"/>
              <a:ea typeface="Arial" panose="020B0604020202020204" pitchFamily="34" charset="0"/>
              <a:cs typeface="Arial" panose="020B0604020202020204" pitchFamily="34" charset="0"/>
            </a:endParaRPr>
          </a:p>
        </p:txBody>
      </p:sp>
      <p:sp>
        <p:nvSpPr>
          <p:cNvPr id="13" name="文本框 12"/>
          <p:cNvSpPr txBox="1"/>
          <p:nvPr/>
        </p:nvSpPr>
        <p:spPr>
          <a:xfrm rot="10800000" flipV="1">
            <a:off x="1572354" y="3615680"/>
            <a:ext cx="1793146" cy="369332"/>
          </a:xfrm>
          <a:prstGeom prst="rect">
            <a:avLst/>
          </a:prstGeom>
          <a:noFill/>
        </p:spPr>
        <p:txBody>
          <a:bodyPr wrap="square" rtlCol="0">
            <a:spAutoFit/>
          </a:bodyPr>
          <a:lstStyle/>
          <a:p>
            <a:pPr algn="ctr"/>
            <a:r>
              <a:rPr lang="en-US" altLang="zh-CN" dirty="0">
                <a:solidFill>
                  <a:schemeClr val="bg1"/>
                </a:solidFill>
                <a:ea typeface="Arial" panose="020B0604020202020204" pitchFamily="34" charset="0"/>
              </a:rPr>
              <a:t>PART ONE</a:t>
            </a:r>
            <a:endParaRPr lang="zh-CN" altLang="en-US" dirty="0">
              <a:solidFill>
                <a:schemeClr val="bg1"/>
              </a:solidFill>
              <a:ea typeface="Arial" panose="020B0604020202020204" pitchFamily="34" charset="0"/>
            </a:endParaRPr>
          </a:p>
        </p:txBody>
      </p:sp>
      <p:sp>
        <p:nvSpPr>
          <p:cNvPr id="14" name="文本框 13"/>
          <p:cNvSpPr txBox="1"/>
          <p:nvPr/>
        </p:nvSpPr>
        <p:spPr>
          <a:xfrm rot="10800000" flipV="1">
            <a:off x="1670795" y="2658365"/>
            <a:ext cx="1596264" cy="1107996"/>
          </a:xfrm>
          <a:prstGeom prst="rect">
            <a:avLst/>
          </a:prstGeom>
          <a:noFill/>
        </p:spPr>
        <p:txBody>
          <a:bodyPr wrap="square" rtlCol="0">
            <a:spAutoFit/>
          </a:bodyPr>
          <a:lstStyle/>
          <a:p>
            <a:pPr algn="ctr" fontAlgn="base">
              <a:spcBef>
                <a:spcPct val="0"/>
              </a:spcBef>
              <a:spcAft>
                <a:spcPct val="0"/>
              </a:spcAft>
            </a:pPr>
            <a:r>
              <a:rPr lang="en-US" altLang="zh-CN" sz="6600" dirty="0">
                <a:solidFill>
                  <a:schemeClr val="tx1">
                    <a:lumMod val="85000"/>
                    <a:lumOff val="15000"/>
                  </a:schemeClr>
                </a:solidFill>
                <a:latin typeface="+mj-lt"/>
                <a:ea typeface="Arial" panose="020B0604020202020204" pitchFamily="34" charset="0"/>
                <a:cs typeface="Arial" panose="020B0604020202020204" pitchFamily="34" charset="0"/>
              </a:rPr>
              <a:t>01</a:t>
            </a:r>
            <a:endParaRPr lang="zh-CN" altLang="en-US" sz="6600" dirty="0">
              <a:solidFill>
                <a:schemeClr val="tx1">
                  <a:lumMod val="85000"/>
                  <a:lumOff val="15000"/>
                </a:schemeClr>
              </a:solidFill>
              <a:latin typeface="+mj-lt"/>
              <a:ea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2">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rot="2700000">
            <a:off x="4796242" y="2275024"/>
            <a:ext cx="1457510" cy="74407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3" name="矩形: 圆角 22"/>
          <p:cNvSpPr/>
          <p:nvPr/>
        </p:nvSpPr>
        <p:spPr>
          <a:xfrm rot="2700000" flipH="1">
            <a:off x="6146450" y="3625232"/>
            <a:ext cx="1457510" cy="74407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1" name="矩形: 圆角 30"/>
          <p:cNvSpPr/>
          <p:nvPr/>
        </p:nvSpPr>
        <p:spPr>
          <a:xfrm rot="8100000">
            <a:off x="6146450" y="2275024"/>
            <a:ext cx="1457510" cy="74407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9" name="矩形: 圆角 28"/>
          <p:cNvSpPr/>
          <p:nvPr/>
        </p:nvSpPr>
        <p:spPr>
          <a:xfrm rot="8100000" flipH="1">
            <a:off x="4796242" y="3625232"/>
            <a:ext cx="1457510" cy="74407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文本框 2"/>
          <p:cNvSpPr txBox="1"/>
          <p:nvPr/>
        </p:nvSpPr>
        <p:spPr>
          <a:xfrm rot="10800000" flipV="1">
            <a:off x="219804" y="334550"/>
            <a:ext cx="726346" cy="52322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01</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4" name="Rectangle 20"/>
          <p:cNvSpPr>
            <a:spLocks noChangeArrowheads="1"/>
          </p:cNvSpPr>
          <p:nvPr/>
        </p:nvSpPr>
        <p:spPr bwMode="auto">
          <a:xfrm>
            <a:off x="1250949" y="334550"/>
            <a:ext cx="3955162"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Team</a:t>
            </a:r>
            <a:endParaRPr lang="zh-CN" altLang="en-US" sz="2400" dirty="0">
              <a:solidFill>
                <a:schemeClr val="accent4"/>
              </a:solidFill>
              <a:latin typeface="+mj-lt"/>
              <a:ea typeface="Arial" panose="020B0604020202020204" pitchFamily="34" charset="0"/>
              <a:cs typeface="Arial" panose="020B0604020202020204" pitchFamily="34" charset="0"/>
            </a:endParaRPr>
          </a:p>
        </p:txBody>
      </p:sp>
      <p:sp>
        <p:nvSpPr>
          <p:cNvPr id="2" name="椭圆 1"/>
          <p:cNvSpPr/>
          <p:nvPr/>
        </p:nvSpPr>
        <p:spPr>
          <a:xfrm>
            <a:off x="5744668" y="2877563"/>
            <a:ext cx="889200" cy="889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4" name="Rectangle 37"/>
          <p:cNvSpPr>
            <a:spLocks noChangeArrowheads="1"/>
          </p:cNvSpPr>
          <p:nvPr/>
        </p:nvSpPr>
        <p:spPr bwMode="auto">
          <a:xfrm>
            <a:off x="1820048" y="1545466"/>
            <a:ext cx="18562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altLang="zh-CN" sz="1600" b="1" dirty="0">
                <a:solidFill>
                  <a:schemeClr val="tx1">
                    <a:lumMod val="75000"/>
                    <a:lumOff val="25000"/>
                  </a:schemeClr>
                </a:solidFill>
                <a:latin typeface="+mj-lt"/>
                <a:ea typeface="Arial" panose="020B0604020202020204" pitchFamily="34" charset="0"/>
              </a:rPr>
              <a:t>Deepankar Sharma</a:t>
            </a:r>
            <a:endParaRPr lang="zh-CN" altLang="zh-CN" sz="1600" b="1" dirty="0">
              <a:solidFill>
                <a:schemeClr val="tx1">
                  <a:lumMod val="75000"/>
                  <a:lumOff val="25000"/>
                </a:schemeClr>
              </a:solidFill>
              <a:latin typeface="+mj-lt"/>
              <a:ea typeface="Arial" panose="020B0604020202020204" pitchFamily="34" charset="0"/>
            </a:endParaRPr>
          </a:p>
        </p:txBody>
      </p:sp>
      <p:sp>
        <p:nvSpPr>
          <p:cNvPr id="35" name="Rectangle 38"/>
          <p:cNvSpPr>
            <a:spLocks noChangeArrowheads="1"/>
          </p:cNvSpPr>
          <p:nvPr/>
        </p:nvSpPr>
        <p:spPr bwMode="auto">
          <a:xfrm>
            <a:off x="2277224" y="1962661"/>
            <a:ext cx="13991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altLang="zh-CN" sz="1600" dirty="0">
                <a:solidFill>
                  <a:schemeClr val="accent4"/>
                </a:solidFill>
                <a:ea typeface="Arial" panose="020B0604020202020204" pitchFamily="34" charset="0"/>
              </a:rPr>
              <a:t>Technical Head</a:t>
            </a:r>
            <a:endParaRPr lang="zh-CN" altLang="zh-CN" sz="1600" dirty="0">
              <a:solidFill>
                <a:schemeClr val="accent4"/>
              </a:solidFill>
              <a:ea typeface="Arial" panose="020B0604020202020204" pitchFamily="34" charset="0"/>
            </a:endParaRPr>
          </a:p>
        </p:txBody>
      </p:sp>
      <p:sp>
        <p:nvSpPr>
          <p:cNvPr id="36" name="Rectangle 39"/>
          <p:cNvSpPr>
            <a:spLocks noChangeArrowheads="1"/>
          </p:cNvSpPr>
          <p:nvPr/>
        </p:nvSpPr>
        <p:spPr bwMode="auto">
          <a:xfrm>
            <a:off x="1600437" y="4104175"/>
            <a:ext cx="20758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altLang="zh-CN" sz="1600" b="1" dirty="0">
                <a:solidFill>
                  <a:schemeClr val="tx1">
                    <a:lumMod val="75000"/>
                    <a:lumOff val="25000"/>
                  </a:schemeClr>
                </a:solidFill>
                <a:latin typeface="+mj-lt"/>
                <a:ea typeface="Arial" panose="020B0604020202020204" pitchFamily="34" charset="0"/>
              </a:rPr>
              <a:t>Gurpreet Kaur Jassal</a:t>
            </a:r>
            <a:endParaRPr lang="zh-CN" altLang="zh-CN" sz="1600" b="1" dirty="0">
              <a:solidFill>
                <a:schemeClr val="tx1">
                  <a:lumMod val="75000"/>
                  <a:lumOff val="25000"/>
                </a:schemeClr>
              </a:solidFill>
              <a:latin typeface="+mj-lt"/>
              <a:ea typeface="Arial" panose="020B0604020202020204" pitchFamily="34" charset="0"/>
            </a:endParaRPr>
          </a:p>
        </p:txBody>
      </p:sp>
      <p:sp>
        <p:nvSpPr>
          <p:cNvPr id="37" name="Rectangle 40"/>
          <p:cNvSpPr>
            <a:spLocks noChangeArrowheads="1"/>
          </p:cNvSpPr>
          <p:nvPr/>
        </p:nvSpPr>
        <p:spPr bwMode="auto">
          <a:xfrm>
            <a:off x="2743378" y="4521370"/>
            <a:ext cx="932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altLang="zh-CN" sz="1600" dirty="0">
                <a:solidFill>
                  <a:schemeClr val="accent4"/>
                </a:solidFill>
                <a:ea typeface="Arial" panose="020B0604020202020204" pitchFamily="34" charset="0"/>
              </a:rPr>
              <a:t>Developer</a:t>
            </a:r>
            <a:endParaRPr lang="zh-CN" altLang="zh-CN" sz="1600" dirty="0">
              <a:solidFill>
                <a:schemeClr val="accent4"/>
              </a:solidFill>
              <a:ea typeface="Arial" panose="020B0604020202020204" pitchFamily="34" charset="0"/>
            </a:endParaRPr>
          </a:p>
        </p:txBody>
      </p:sp>
      <p:sp>
        <p:nvSpPr>
          <p:cNvPr id="38" name="Rectangle 41"/>
          <p:cNvSpPr>
            <a:spLocks noChangeArrowheads="1"/>
          </p:cNvSpPr>
          <p:nvPr/>
        </p:nvSpPr>
        <p:spPr bwMode="auto">
          <a:xfrm>
            <a:off x="8702213" y="1545466"/>
            <a:ext cx="12049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dirty="0">
                <a:solidFill>
                  <a:schemeClr val="tx1">
                    <a:lumMod val="75000"/>
                    <a:lumOff val="25000"/>
                  </a:schemeClr>
                </a:solidFill>
                <a:latin typeface="+mj-lt"/>
                <a:ea typeface="Arial" panose="020B0604020202020204" pitchFamily="34" charset="0"/>
              </a:rPr>
              <a:t>Vipin Kumar</a:t>
            </a:r>
            <a:endParaRPr lang="zh-CN" altLang="zh-CN" sz="1600" b="1" dirty="0">
              <a:solidFill>
                <a:schemeClr val="tx1">
                  <a:lumMod val="75000"/>
                  <a:lumOff val="25000"/>
                </a:schemeClr>
              </a:solidFill>
              <a:latin typeface="+mj-lt"/>
              <a:ea typeface="Arial" panose="020B0604020202020204" pitchFamily="34" charset="0"/>
            </a:endParaRPr>
          </a:p>
        </p:txBody>
      </p:sp>
      <p:sp>
        <p:nvSpPr>
          <p:cNvPr id="39" name="Rectangle 42"/>
          <p:cNvSpPr>
            <a:spLocks noChangeArrowheads="1"/>
          </p:cNvSpPr>
          <p:nvPr/>
        </p:nvSpPr>
        <p:spPr bwMode="auto">
          <a:xfrm>
            <a:off x="8715291" y="1909542"/>
            <a:ext cx="14346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altLang="zh-CN" sz="1600" dirty="0">
                <a:solidFill>
                  <a:schemeClr val="accent4"/>
                </a:solidFill>
                <a:ea typeface="Arial" panose="020B0604020202020204" pitchFamily="34" charset="0"/>
              </a:rPr>
              <a:t>Executive Head</a:t>
            </a:r>
            <a:endParaRPr lang="zh-CN" altLang="zh-CN" sz="1600" dirty="0">
              <a:solidFill>
                <a:schemeClr val="accent4"/>
              </a:solidFill>
              <a:ea typeface="Arial" panose="020B0604020202020204" pitchFamily="34" charset="0"/>
            </a:endParaRPr>
          </a:p>
        </p:txBody>
      </p:sp>
      <p:sp>
        <p:nvSpPr>
          <p:cNvPr id="40" name="Rectangle 43"/>
          <p:cNvSpPr>
            <a:spLocks noChangeArrowheads="1"/>
          </p:cNvSpPr>
          <p:nvPr/>
        </p:nvSpPr>
        <p:spPr bwMode="auto">
          <a:xfrm>
            <a:off x="8601094" y="4125517"/>
            <a:ext cx="1376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zh-CN" sz="1600" b="1" dirty="0">
                <a:solidFill>
                  <a:schemeClr val="tx1">
                    <a:lumMod val="75000"/>
                    <a:lumOff val="25000"/>
                  </a:schemeClr>
                </a:solidFill>
                <a:latin typeface="+mj-lt"/>
                <a:ea typeface="Arial" panose="020B0604020202020204" pitchFamily="34" charset="0"/>
              </a:rPr>
              <a:t>H</a:t>
            </a:r>
            <a:r>
              <a:rPr lang="en-US" altLang="zh-CN" sz="1600" b="1" dirty="0">
                <a:solidFill>
                  <a:schemeClr val="tx1">
                    <a:lumMod val="75000"/>
                    <a:lumOff val="25000"/>
                  </a:schemeClr>
                </a:solidFill>
                <a:latin typeface="+mj-lt"/>
                <a:ea typeface="Arial" panose="020B0604020202020204" pitchFamily="34" charset="0"/>
              </a:rPr>
              <a:t>imani Taneja</a:t>
            </a:r>
            <a:endParaRPr lang="zh-CN" altLang="zh-CN" sz="1600" b="1" dirty="0">
              <a:solidFill>
                <a:schemeClr val="tx1">
                  <a:lumMod val="75000"/>
                  <a:lumOff val="25000"/>
                </a:schemeClr>
              </a:solidFill>
              <a:latin typeface="+mj-lt"/>
              <a:ea typeface="Arial" panose="020B0604020202020204" pitchFamily="34" charset="0"/>
            </a:endParaRPr>
          </a:p>
        </p:txBody>
      </p:sp>
      <p:sp>
        <p:nvSpPr>
          <p:cNvPr id="41" name="Rectangle 44"/>
          <p:cNvSpPr>
            <a:spLocks noChangeArrowheads="1"/>
          </p:cNvSpPr>
          <p:nvPr/>
        </p:nvSpPr>
        <p:spPr bwMode="auto">
          <a:xfrm>
            <a:off x="8601094" y="4498638"/>
            <a:ext cx="932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altLang="zh-CN" sz="1600" dirty="0">
                <a:solidFill>
                  <a:schemeClr val="accent4"/>
                </a:solidFill>
                <a:ea typeface="Arial" panose="020B0604020202020204" pitchFamily="34" charset="0"/>
              </a:rPr>
              <a:t>Developer</a:t>
            </a:r>
            <a:endParaRPr lang="zh-CN" altLang="zh-CN" sz="1600" dirty="0">
              <a:solidFill>
                <a:schemeClr val="accent4"/>
              </a:solidFill>
              <a:ea typeface="Arial" panose="020B0604020202020204" pitchFamily="34" charset="0"/>
            </a:endParaRPr>
          </a:p>
        </p:txBody>
      </p:sp>
      <p:sp>
        <p:nvSpPr>
          <p:cNvPr id="42" name="Rectangle 45"/>
          <p:cNvSpPr>
            <a:spLocks noChangeArrowheads="1"/>
          </p:cNvSpPr>
          <p:nvPr/>
        </p:nvSpPr>
        <p:spPr bwMode="auto">
          <a:xfrm>
            <a:off x="1064413" y="2197893"/>
            <a:ext cx="261191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r>
              <a:rPr lang="en-US" altLang="zh-CN" sz="1600" dirty="0">
                <a:solidFill>
                  <a:prstClr val="black">
                    <a:lumMod val="65000"/>
                    <a:lumOff val="35000"/>
                  </a:prstClr>
                </a:solidFill>
                <a:ea typeface="Arial" panose="020B0604020202020204" pitchFamily="34" charset="0"/>
              </a:rPr>
              <a:t>BCA,  </a:t>
            </a:r>
            <a:endParaRPr lang="en-US" altLang="zh-CN" sz="1600" dirty="0">
              <a:solidFill>
                <a:prstClr val="black">
                  <a:lumMod val="65000"/>
                  <a:lumOff val="35000"/>
                </a:prstClr>
              </a:solidFill>
              <a:ea typeface="Arial" panose="020B0604020202020204" pitchFamily="34" charset="0"/>
            </a:endParaRPr>
          </a:p>
          <a:p>
            <a:pPr algn="r"/>
            <a:r>
              <a:rPr lang="en-US" altLang="zh-CN" sz="1600" dirty="0">
                <a:solidFill>
                  <a:prstClr val="black">
                    <a:lumMod val="65000"/>
                    <a:lumOff val="35000"/>
                  </a:prstClr>
                </a:solidFill>
                <a:ea typeface="Arial" panose="020B0604020202020204" pitchFamily="34" charset="0"/>
              </a:rPr>
              <a:t>Graphic Era Hill University With his idea and initial  research, he laid the foundation of this project.</a:t>
            </a:r>
            <a:endParaRPr lang="zh-CN" altLang="en-US" sz="1600" dirty="0">
              <a:solidFill>
                <a:prstClr val="black">
                  <a:lumMod val="65000"/>
                  <a:lumOff val="35000"/>
                </a:prstClr>
              </a:solidFill>
              <a:ea typeface="Arial" panose="020B0604020202020204" pitchFamily="34" charset="0"/>
            </a:endParaRPr>
          </a:p>
        </p:txBody>
      </p:sp>
      <p:sp>
        <p:nvSpPr>
          <p:cNvPr id="43" name="Rectangle 58"/>
          <p:cNvSpPr>
            <a:spLocks noChangeArrowheads="1"/>
          </p:cNvSpPr>
          <p:nvPr/>
        </p:nvSpPr>
        <p:spPr bwMode="auto">
          <a:xfrm>
            <a:off x="1250949" y="4756602"/>
            <a:ext cx="2425377"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r>
              <a:rPr lang="en-US" altLang="zh-CN" sz="1600" dirty="0">
                <a:solidFill>
                  <a:prstClr val="black">
                    <a:lumMod val="65000"/>
                    <a:lumOff val="35000"/>
                  </a:prstClr>
                </a:solidFill>
                <a:ea typeface="Arial" panose="020B0604020202020204" pitchFamily="34" charset="0"/>
              </a:rPr>
              <a:t>BCA,  </a:t>
            </a:r>
            <a:endParaRPr lang="en-US" altLang="zh-CN" sz="1600" dirty="0">
              <a:solidFill>
                <a:prstClr val="black">
                  <a:lumMod val="65000"/>
                  <a:lumOff val="35000"/>
                </a:prstClr>
              </a:solidFill>
              <a:ea typeface="Arial" panose="020B0604020202020204" pitchFamily="34" charset="0"/>
            </a:endParaRPr>
          </a:p>
          <a:p>
            <a:pPr algn="r"/>
            <a:r>
              <a:rPr lang="en-US" altLang="zh-CN" sz="1600" dirty="0">
                <a:solidFill>
                  <a:prstClr val="black">
                    <a:lumMod val="65000"/>
                    <a:lumOff val="35000"/>
                  </a:prstClr>
                </a:solidFill>
                <a:ea typeface="Arial" panose="020B0604020202020204" pitchFamily="34" charset="0"/>
              </a:rPr>
              <a:t>Graphic Era Hill University</a:t>
            </a:r>
            <a:endParaRPr lang="en-US" altLang="zh-CN" sz="1600" dirty="0">
              <a:solidFill>
                <a:prstClr val="black">
                  <a:lumMod val="65000"/>
                  <a:lumOff val="35000"/>
                </a:prstClr>
              </a:solidFill>
              <a:ea typeface="Arial" panose="020B0604020202020204" pitchFamily="34" charset="0"/>
            </a:endParaRPr>
          </a:p>
          <a:p>
            <a:pPr algn="r"/>
            <a:r>
              <a:rPr lang="en-US" altLang="zh-CN" sz="1600" dirty="0">
                <a:solidFill>
                  <a:prstClr val="black">
                    <a:lumMod val="65000"/>
                    <a:lumOff val="35000"/>
                  </a:prstClr>
                </a:solidFill>
                <a:ea typeface="Arial" panose="020B0604020202020204" pitchFamily="34" charset="0"/>
              </a:rPr>
              <a:t>She is currently working  on mobile application development</a:t>
            </a:r>
            <a:endParaRPr lang="zh-CN" altLang="en-US" sz="1600" dirty="0">
              <a:solidFill>
                <a:prstClr val="black">
                  <a:lumMod val="65000"/>
                  <a:lumOff val="35000"/>
                </a:prstClr>
              </a:solidFill>
              <a:ea typeface="Arial" panose="020B0604020202020204" pitchFamily="34" charset="0"/>
            </a:endParaRPr>
          </a:p>
        </p:txBody>
      </p:sp>
      <p:sp>
        <p:nvSpPr>
          <p:cNvPr id="44" name="Rectangle 71"/>
          <p:cNvSpPr>
            <a:spLocks noChangeArrowheads="1"/>
          </p:cNvSpPr>
          <p:nvPr/>
        </p:nvSpPr>
        <p:spPr bwMode="auto">
          <a:xfrm>
            <a:off x="8702213" y="2197893"/>
            <a:ext cx="2425374"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dirty="0">
                <a:solidFill>
                  <a:prstClr val="black">
                    <a:lumMod val="65000"/>
                    <a:lumOff val="35000"/>
                  </a:prstClr>
                </a:solidFill>
                <a:ea typeface="Arial" panose="020B0604020202020204" pitchFamily="34" charset="0"/>
              </a:rPr>
              <a:t>BCA,  </a:t>
            </a:r>
            <a:endParaRPr lang="en-US" altLang="zh-CN" sz="1600" dirty="0">
              <a:solidFill>
                <a:prstClr val="black">
                  <a:lumMod val="65000"/>
                  <a:lumOff val="35000"/>
                </a:prstClr>
              </a:solidFill>
              <a:ea typeface="Arial" panose="020B0604020202020204" pitchFamily="34" charset="0"/>
            </a:endParaRPr>
          </a:p>
          <a:p>
            <a:r>
              <a:rPr lang="en-US" altLang="zh-CN" sz="1600" dirty="0">
                <a:solidFill>
                  <a:prstClr val="black">
                    <a:lumMod val="65000"/>
                    <a:lumOff val="35000"/>
                  </a:prstClr>
                </a:solidFill>
                <a:ea typeface="Arial" panose="020B0604020202020204" pitchFamily="34" charset="0"/>
              </a:rPr>
              <a:t>Graphic Era Hill University</a:t>
            </a:r>
            <a:endParaRPr lang="en-US" altLang="zh-CN" sz="1600" dirty="0">
              <a:solidFill>
                <a:prstClr val="black">
                  <a:lumMod val="65000"/>
                  <a:lumOff val="35000"/>
                </a:prstClr>
              </a:solidFill>
              <a:ea typeface="Arial" panose="020B0604020202020204" pitchFamily="34" charset="0"/>
            </a:endParaRPr>
          </a:p>
          <a:p>
            <a:r>
              <a:rPr lang="en-US" altLang="zh-CN" sz="1600" dirty="0">
                <a:solidFill>
                  <a:prstClr val="black">
                    <a:lumMod val="65000"/>
                    <a:lumOff val="35000"/>
                  </a:prstClr>
                </a:solidFill>
                <a:ea typeface="Arial" panose="020B0604020202020204" pitchFamily="34" charset="0"/>
              </a:rPr>
              <a:t> He has worked with  different startups and currently leading the overall progress of the project.</a:t>
            </a:r>
            <a:endParaRPr lang="en-US" altLang="zh-CN" sz="1600" dirty="0">
              <a:solidFill>
                <a:prstClr val="black">
                  <a:lumMod val="65000"/>
                  <a:lumOff val="35000"/>
                </a:prstClr>
              </a:solidFill>
              <a:ea typeface="Arial" panose="020B0604020202020204" pitchFamily="34" charset="0"/>
            </a:endParaRPr>
          </a:p>
          <a:p>
            <a:r>
              <a:rPr lang="en-US" altLang="zh-CN" sz="1600" dirty="0">
                <a:solidFill>
                  <a:prstClr val="black">
                    <a:lumMod val="65000"/>
                    <a:lumOff val="35000"/>
                  </a:prstClr>
                </a:solidFill>
                <a:ea typeface="Arial" panose="020B0604020202020204" pitchFamily="34" charset="0"/>
              </a:rPr>
              <a:t> </a:t>
            </a:r>
            <a:endParaRPr lang="zh-CN" altLang="en-US" sz="1600" dirty="0">
              <a:solidFill>
                <a:prstClr val="black">
                  <a:lumMod val="65000"/>
                  <a:lumOff val="35000"/>
                </a:prstClr>
              </a:solidFill>
              <a:ea typeface="Arial" panose="020B0604020202020204" pitchFamily="34" charset="0"/>
            </a:endParaRPr>
          </a:p>
        </p:txBody>
      </p:sp>
      <p:sp>
        <p:nvSpPr>
          <p:cNvPr id="45" name="Rectangle 84"/>
          <p:cNvSpPr>
            <a:spLocks noChangeArrowheads="1"/>
          </p:cNvSpPr>
          <p:nvPr/>
        </p:nvSpPr>
        <p:spPr bwMode="auto">
          <a:xfrm>
            <a:off x="8601094" y="4775404"/>
            <a:ext cx="315699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dirty="0">
                <a:solidFill>
                  <a:prstClr val="black">
                    <a:lumMod val="65000"/>
                    <a:lumOff val="35000"/>
                  </a:prstClr>
                </a:solidFill>
                <a:ea typeface="Arial" panose="020B0604020202020204" pitchFamily="34" charset="0"/>
              </a:rPr>
              <a:t>BSc IT,  </a:t>
            </a:r>
            <a:endParaRPr lang="en-US" altLang="zh-CN" sz="1600" dirty="0">
              <a:solidFill>
                <a:prstClr val="black">
                  <a:lumMod val="65000"/>
                  <a:lumOff val="35000"/>
                </a:prstClr>
              </a:solidFill>
              <a:ea typeface="Arial" panose="020B0604020202020204" pitchFamily="34" charset="0"/>
            </a:endParaRPr>
          </a:p>
          <a:p>
            <a:r>
              <a:rPr lang="en-US" altLang="zh-CN" sz="1600" dirty="0">
                <a:solidFill>
                  <a:prstClr val="black">
                    <a:lumMod val="65000"/>
                    <a:lumOff val="35000"/>
                  </a:prstClr>
                </a:solidFill>
                <a:ea typeface="Arial" panose="020B0604020202020204" pitchFamily="34" charset="0"/>
              </a:rPr>
              <a:t>Graphic Era Hill University</a:t>
            </a:r>
            <a:endParaRPr lang="en-US" altLang="zh-CN" sz="1600" dirty="0">
              <a:solidFill>
                <a:prstClr val="black">
                  <a:lumMod val="65000"/>
                  <a:lumOff val="35000"/>
                </a:prstClr>
              </a:solidFill>
              <a:ea typeface="Arial" panose="020B0604020202020204" pitchFamily="34" charset="0"/>
            </a:endParaRPr>
          </a:p>
          <a:p>
            <a:r>
              <a:rPr lang="en-US" altLang="zh-CN" sz="1600" dirty="0">
                <a:solidFill>
                  <a:prstClr val="black">
                    <a:lumMod val="65000"/>
                    <a:lumOff val="35000"/>
                  </a:prstClr>
                </a:solidFill>
                <a:ea typeface="Arial" panose="020B0604020202020204" pitchFamily="34" charset="0"/>
              </a:rPr>
              <a:t>She is currently working in the web development.</a:t>
            </a:r>
            <a:endParaRPr lang="en-US" altLang="zh-CN" sz="1600" dirty="0">
              <a:solidFill>
                <a:prstClr val="black">
                  <a:lumMod val="65000"/>
                  <a:lumOff val="35000"/>
                </a:prstClr>
              </a:solidFill>
              <a:ea typeface="Arial" panose="020B0604020202020204" pitchFamily="34" charset="0"/>
            </a:endParaRPr>
          </a:p>
          <a:p>
            <a:r>
              <a:rPr lang="en-US" altLang="zh-CN" sz="1600" dirty="0">
                <a:solidFill>
                  <a:prstClr val="black">
                    <a:lumMod val="65000"/>
                    <a:lumOff val="35000"/>
                  </a:prstClr>
                </a:solidFill>
                <a:ea typeface="Arial" panose="020B0604020202020204" pitchFamily="34" charset="0"/>
              </a:rPr>
              <a:t> </a:t>
            </a:r>
            <a:endParaRPr lang="zh-CN" altLang="en-US" sz="1600" dirty="0">
              <a:solidFill>
                <a:prstClr val="black">
                  <a:lumMod val="65000"/>
                  <a:lumOff val="35000"/>
                </a:prstClr>
              </a:solidFill>
              <a:ea typeface="Arial" panose="020B0604020202020204" pitchFamily="34" charset="0"/>
            </a:endParaRPr>
          </a:p>
        </p:txBody>
      </p:sp>
      <p:cxnSp>
        <p:nvCxnSpPr>
          <p:cNvPr id="46" name="直接连接符 45"/>
          <p:cNvCxnSpPr/>
          <p:nvPr/>
        </p:nvCxnSpPr>
        <p:spPr>
          <a:xfrm>
            <a:off x="1516326" y="1867411"/>
            <a:ext cx="2160000" cy="0"/>
          </a:xfrm>
          <a:prstGeom prst="line">
            <a:avLst/>
          </a:prstGeom>
          <a:ln w="6350">
            <a:solidFill>
              <a:srgbClr val="53585E"/>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16326" y="4426120"/>
            <a:ext cx="2160000" cy="0"/>
          </a:xfrm>
          <a:prstGeom prst="line">
            <a:avLst/>
          </a:prstGeom>
          <a:ln w="6350">
            <a:solidFill>
              <a:srgbClr val="53585E"/>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702213" y="1867411"/>
            <a:ext cx="2160000" cy="0"/>
          </a:xfrm>
          <a:prstGeom prst="line">
            <a:avLst/>
          </a:prstGeom>
          <a:ln w="6350">
            <a:solidFill>
              <a:srgbClr val="53585E"/>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601094" y="4444922"/>
            <a:ext cx="2160000" cy="0"/>
          </a:xfrm>
          <a:prstGeom prst="line">
            <a:avLst/>
          </a:prstGeom>
          <a:ln w="6350">
            <a:solidFill>
              <a:srgbClr val="53585E"/>
            </a:solidFill>
          </a:ln>
        </p:spPr>
        <p:style>
          <a:lnRef idx="1">
            <a:schemeClr val="accent1"/>
          </a:lnRef>
          <a:fillRef idx="0">
            <a:schemeClr val="accent1"/>
          </a:fillRef>
          <a:effectRef idx="0">
            <a:schemeClr val="accent1"/>
          </a:effectRef>
          <a:fontRef idx="minor">
            <a:schemeClr val="tx1"/>
          </a:fontRef>
        </p:style>
      </p:cxnSp>
      <p:pic>
        <p:nvPicPr>
          <p:cNvPr id="55" name="图形 54" descr="363242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39313" y="3132247"/>
            <a:ext cx="299910" cy="379832"/>
          </a:xfrm>
          <a:prstGeom prst="rect">
            <a:avLst/>
          </a:prstGeom>
        </p:spPr>
      </p:pic>
      <p:pic>
        <p:nvPicPr>
          <p:cNvPr id="8" name="Picture 7" descr="C:\Deepankar\06_semester\RICE\himani-removebg-preview.jpghimani-removebg-preview"/>
          <p:cNvPicPr>
            <a:picLocks noChangeAspect="1"/>
          </p:cNvPicPr>
          <p:nvPr/>
        </p:nvPicPr>
        <p:blipFill rotWithShape="1">
          <a:blip r:embed="rId3"/>
          <a:srcRect t="23144" r="-20525" b="20700"/>
          <a:stretch>
            <a:fillRect/>
          </a:stretch>
        </p:blipFill>
        <p:spPr>
          <a:xfrm>
            <a:off x="6636040" y="3997268"/>
            <a:ext cx="1826813" cy="18436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C:\Deepankar\06_semester\RICE\vipin-removebg-preview.jpgvipin-removebg-preview"/>
          <p:cNvPicPr>
            <a:picLocks noChangeAspect="1"/>
          </p:cNvPicPr>
          <p:nvPr/>
        </p:nvPicPr>
        <p:blipFill rotWithShape="1">
          <a:blip r:embed="rId4"/>
          <a:srcRect/>
          <a:stretch>
            <a:fillRect/>
          </a:stretch>
        </p:blipFill>
        <p:spPr>
          <a:xfrm>
            <a:off x="7007225" y="1205865"/>
            <a:ext cx="1494155" cy="1773555"/>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erson in a suit and tie&#10;&#10;Description automatically generated with medium confidence"/>
          <p:cNvPicPr>
            <a:picLocks noChangeAspect="1"/>
          </p:cNvPicPr>
          <p:nvPr/>
        </p:nvPicPr>
        <p:blipFill rotWithShape="1">
          <a:blip r:embed="rId5" cstate="print">
            <a:extLst>
              <a:ext uri="{28A0092B-C50C-407E-A947-70E740481C1C}">
                <a14:useLocalDpi xmlns:a14="http://schemas.microsoft.com/office/drawing/2010/main" val="0"/>
              </a:ext>
            </a:extLst>
          </a:blip>
          <a:srcRect t="-6483"/>
          <a:stretch>
            <a:fillRect/>
          </a:stretch>
        </p:blipFill>
        <p:spPr>
          <a:xfrm>
            <a:off x="3877284" y="1205868"/>
            <a:ext cx="1736580" cy="1888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27465" t="21678" r="23779" b="41729"/>
          <a:stretch>
            <a:fillRect/>
          </a:stretch>
        </p:blipFill>
        <p:spPr>
          <a:xfrm>
            <a:off x="3876675" y="3997325"/>
            <a:ext cx="1737360" cy="1917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7"/>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8">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0"/>
          <p:cNvSpPr>
            <a:spLocks noChangeArrowheads="1"/>
          </p:cNvSpPr>
          <p:nvPr/>
        </p:nvSpPr>
        <p:spPr bwMode="auto">
          <a:xfrm>
            <a:off x="5960965" y="2891314"/>
            <a:ext cx="502136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4000" b="1" dirty="0">
                <a:solidFill>
                  <a:schemeClr val="accent4"/>
                </a:solidFill>
                <a:latin typeface="+mj-lt"/>
                <a:ea typeface="Arial" panose="020B0604020202020204" pitchFamily="34" charset="0"/>
                <a:cs typeface="Arial" panose="020B0604020202020204" pitchFamily="34" charset="0"/>
              </a:rPr>
              <a:t>Project Introduction</a:t>
            </a:r>
            <a:endParaRPr lang="en-US" altLang="zh-CN" sz="4000" b="1" dirty="0">
              <a:solidFill>
                <a:schemeClr val="accent4"/>
              </a:solidFill>
              <a:latin typeface="+mj-lt"/>
              <a:ea typeface="Arial" panose="020B0604020202020204" pitchFamily="34" charset="0"/>
              <a:cs typeface="Arial" panose="020B0604020202020204" pitchFamily="34" charset="0"/>
            </a:endParaRPr>
          </a:p>
        </p:txBody>
      </p:sp>
      <p:sp>
        <p:nvSpPr>
          <p:cNvPr id="16" name="文本框 15"/>
          <p:cNvSpPr txBox="1"/>
          <p:nvPr/>
        </p:nvSpPr>
        <p:spPr>
          <a:xfrm rot="10800000" flipV="1">
            <a:off x="1572354" y="3615680"/>
            <a:ext cx="1793146" cy="369332"/>
          </a:xfrm>
          <a:prstGeom prst="rect">
            <a:avLst/>
          </a:prstGeom>
          <a:noFill/>
        </p:spPr>
        <p:txBody>
          <a:bodyPr wrap="square" rtlCol="0">
            <a:spAutoFit/>
          </a:bodyPr>
          <a:lstStyle/>
          <a:p>
            <a:pPr algn="ctr"/>
            <a:r>
              <a:rPr lang="en-US" altLang="zh-CN" dirty="0">
                <a:solidFill>
                  <a:schemeClr val="bg1"/>
                </a:solidFill>
                <a:ea typeface="Arial" panose="020B0604020202020204" pitchFamily="34" charset="0"/>
              </a:rPr>
              <a:t>PART TWO</a:t>
            </a:r>
            <a:endParaRPr lang="zh-CN" altLang="en-US" dirty="0">
              <a:solidFill>
                <a:schemeClr val="bg1"/>
              </a:solidFill>
              <a:ea typeface="Arial" panose="020B0604020202020204" pitchFamily="34" charset="0"/>
            </a:endParaRPr>
          </a:p>
        </p:txBody>
      </p:sp>
      <p:sp>
        <p:nvSpPr>
          <p:cNvPr id="20" name="文本框 19"/>
          <p:cNvSpPr txBox="1"/>
          <p:nvPr/>
        </p:nvSpPr>
        <p:spPr>
          <a:xfrm rot="10800000" flipV="1">
            <a:off x="1670795" y="2658365"/>
            <a:ext cx="1596264" cy="1107996"/>
          </a:xfrm>
          <a:prstGeom prst="rect">
            <a:avLst/>
          </a:prstGeom>
          <a:noFill/>
        </p:spPr>
        <p:txBody>
          <a:bodyPr wrap="square" rtlCol="0">
            <a:spAutoFit/>
          </a:bodyPr>
          <a:lstStyle/>
          <a:p>
            <a:pPr algn="ctr" fontAlgn="base">
              <a:spcBef>
                <a:spcPct val="0"/>
              </a:spcBef>
              <a:spcAft>
                <a:spcPct val="0"/>
              </a:spcAft>
            </a:pPr>
            <a:r>
              <a:rPr lang="en-US" altLang="zh-CN" sz="6600" dirty="0">
                <a:solidFill>
                  <a:schemeClr val="tx1">
                    <a:lumMod val="85000"/>
                    <a:lumOff val="15000"/>
                  </a:schemeClr>
                </a:solidFill>
                <a:latin typeface="+mj-lt"/>
                <a:ea typeface="Arial" panose="020B0604020202020204" pitchFamily="34" charset="0"/>
                <a:cs typeface="Arial" panose="020B0604020202020204" pitchFamily="34" charset="0"/>
              </a:rPr>
              <a:t>02</a:t>
            </a:r>
            <a:endParaRPr lang="zh-CN" altLang="en-US" sz="6600" dirty="0">
              <a:solidFill>
                <a:schemeClr val="tx1">
                  <a:lumMod val="85000"/>
                  <a:lumOff val="15000"/>
                </a:schemeClr>
              </a:solidFill>
              <a:latin typeface="+mj-lt"/>
              <a:ea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2">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flipV="1">
            <a:off x="219804" y="334550"/>
            <a:ext cx="726346" cy="52322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02</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19" name="Rectangle 20"/>
          <p:cNvSpPr>
            <a:spLocks noChangeArrowheads="1"/>
          </p:cNvSpPr>
          <p:nvPr/>
        </p:nvSpPr>
        <p:spPr bwMode="auto">
          <a:xfrm>
            <a:off x="1250949" y="334550"/>
            <a:ext cx="6969126"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Problem Statement and Value Proposition</a:t>
            </a:r>
            <a:endParaRPr lang="zh-CN" altLang="en-US" sz="2400" dirty="0">
              <a:solidFill>
                <a:schemeClr val="accent4"/>
              </a:solidFill>
              <a:latin typeface="+mj-lt"/>
              <a:ea typeface="Arial" panose="020B0604020202020204" pitchFamily="34" charset="0"/>
              <a:cs typeface="Arial" panose="020B0604020202020204" pitchFamily="34" charset="0"/>
            </a:endParaRPr>
          </a:p>
        </p:txBody>
      </p:sp>
      <p:sp>
        <p:nvSpPr>
          <p:cNvPr id="37" name="矩形 36"/>
          <p:cNvSpPr/>
          <p:nvPr/>
        </p:nvSpPr>
        <p:spPr>
          <a:xfrm>
            <a:off x="946150" y="1609090"/>
            <a:ext cx="5366385" cy="1938020"/>
          </a:xfrm>
          <a:prstGeom prst="rect">
            <a:avLst/>
          </a:prstGeom>
        </p:spPr>
        <p:txBody>
          <a:bodyPr wrap="square">
            <a:spAutoFit/>
          </a:bodyPr>
          <a:lstStyle/>
          <a:p>
            <a:pPr marL="171450" indent="-171450" algn="l">
              <a:lnSpc>
                <a:spcPct val="150000"/>
              </a:lnSpc>
              <a:buClr>
                <a:srgbClr val="EA5514"/>
              </a:buClr>
              <a:buFont typeface="Wingdings" panose="05000000000000000000" pitchFamily="2" charset="2"/>
              <a:buChar char="l"/>
            </a:pPr>
            <a:r>
              <a:rPr lang="en-US" altLang="zh-CN" sz="1600" dirty="0">
                <a:ln w="6350">
                  <a:noFill/>
                </a:ln>
                <a:solidFill>
                  <a:schemeClr val="tx1"/>
                </a:solidFill>
                <a:latin typeface="Impact" panose="020B0806030902050204" pitchFamily="34" charset="0"/>
                <a:ea typeface="Microsoft YaHei" panose="020B0503020204020204" charset="-122"/>
              </a:rPr>
              <a:t>Both Parents are busy/working</a:t>
            </a:r>
            <a:endParaRPr lang="en-US" altLang="zh-CN" sz="1600" dirty="0">
              <a:ln w="6350">
                <a:noFill/>
              </a:ln>
              <a:solidFill>
                <a:schemeClr val="tx1"/>
              </a:solidFill>
              <a:latin typeface="Impact" panose="020B0806030902050204" pitchFamily="34" charset="0"/>
              <a:ea typeface="Microsoft YaHei" panose="020B0503020204020204" charset="-122"/>
            </a:endParaRPr>
          </a:p>
          <a:p>
            <a:pPr marL="171450" indent="-171450" algn="l">
              <a:lnSpc>
                <a:spcPct val="150000"/>
              </a:lnSpc>
              <a:buClr>
                <a:srgbClr val="EA5514"/>
              </a:buClr>
              <a:buFont typeface="Wingdings" panose="05000000000000000000" pitchFamily="2" charset="2"/>
              <a:buChar char="l"/>
            </a:pPr>
            <a:r>
              <a:rPr lang="en-US" altLang="zh-CN" sz="1600" dirty="0">
                <a:ln w="6350">
                  <a:noFill/>
                </a:ln>
                <a:solidFill>
                  <a:schemeClr val="tx1"/>
                </a:solidFill>
                <a:latin typeface="Impact" panose="020B0806030902050204" pitchFamily="34" charset="0"/>
                <a:ea typeface="Microsoft YaHei" panose="020B0503020204020204" charset="-122"/>
              </a:rPr>
              <a:t>Single Parent</a:t>
            </a:r>
            <a:endParaRPr lang="en-US" altLang="zh-CN" sz="1600" dirty="0">
              <a:ln w="6350">
                <a:noFill/>
              </a:ln>
              <a:solidFill>
                <a:schemeClr val="tx1"/>
              </a:solidFill>
              <a:latin typeface="Impact" panose="020B0806030902050204" pitchFamily="34" charset="0"/>
              <a:ea typeface="Microsoft YaHei" panose="020B0503020204020204" charset="-122"/>
            </a:endParaRPr>
          </a:p>
          <a:p>
            <a:pPr marL="171450" indent="-171450" algn="l">
              <a:lnSpc>
                <a:spcPct val="150000"/>
              </a:lnSpc>
              <a:buClr>
                <a:srgbClr val="EA5514"/>
              </a:buClr>
              <a:buFont typeface="Wingdings" panose="05000000000000000000" pitchFamily="2" charset="2"/>
              <a:buChar char="l"/>
            </a:pPr>
            <a:r>
              <a:rPr lang="en-US" altLang="zh-CN" sz="1600" dirty="0">
                <a:ln w="6350">
                  <a:noFill/>
                </a:ln>
                <a:solidFill>
                  <a:schemeClr val="tx1"/>
                </a:solidFill>
                <a:latin typeface="Impact" panose="020B0806030902050204" pitchFamily="34" charset="0"/>
                <a:ea typeface="Microsoft YaHei" panose="020B0503020204020204" charset="-122"/>
              </a:rPr>
              <a:t>Small babies can’t say what they want</a:t>
            </a:r>
            <a:endParaRPr lang="zh-CN" altLang="en-US" sz="1600" dirty="0">
              <a:ln w="6350">
                <a:noFill/>
              </a:ln>
              <a:solidFill>
                <a:schemeClr val="tx1"/>
              </a:solidFill>
              <a:latin typeface="Impact" panose="020B0806030902050204" pitchFamily="34" charset="0"/>
              <a:ea typeface="Microsoft YaHei" panose="020B0503020204020204" charset="-122"/>
            </a:endParaRPr>
          </a:p>
          <a:p>
            <a:pPr marL="171450" indent="-171450" algn="l">
              <a:lnSpc>
                <a:spcPct val="150000"/>
              </a:lnSpc>
              <a:buClr>
                <a:srgbClr val="EA5514"/>
              </a:buClr>
              <a:buFont typeface="Wingdings" panose="05000000000000000000" pitchFamily="2" charset="2"/>
              <a:buChar char="l"/>
            </a:pPr>
            <a:r>
              <a:rPr lang="zh-CN" altLang="en-US" sz="1600" dirty="0">
                <a:ln w="6350">
                  <a:noFill/>
                </a:ln>
                <a:solidFill>
                  <a:schemeClr val="tx1"/>
                </a:solidFill>
                <a:latin typeface="Impact" panose="020B0806030902050204" pitchFamily="34" charset="0"/>
                <a:ea typeface="Microsoft YaHei" panose="020B0503020204020204" charset="-122"/>
              </a:rPr>
              <a:t>Not every parents know the best</a:t>
            </a:r>
            <a:r>
              <a:rPr lang="en-US" altLang="zh-CN" sz="1600" dirty="0">
                <a:ln w="6350">
                  <a:noFill/>
                </a:ln>
                <a:solidFill>
                  <a:schemeClr val="tx1"/>
                </a:solidFill>
                <a:latin typeface="Impact" panose="020B0806030902050204" pitchFamily="34" charset="0"/>
                <a:ea typeface="Microsoft YaHei" panose="020B0503020204020204" charset="-122"/>
              </a:rPr>
              <a:t> (specially first time)</a:t>
            </a:r>
            <a:endParaRPr lang="zh-CN" altLang="en-US" sz="1600" dirty="0">
              <a:ln w="6350">
                <a:noFill/>
              </a:ln>
              <a:solidFill>
                <a:schemeClr val="tx1"/>
              </a:solidFill>
              <a:latin typeface="Impact" panose="020B0806030902050204" pitchFamily="34" charset="0"/>
              <a:ea typeface="Microsoft YaHei" panose="020B0503020204020204" charset="-122"/>
            </a:endParaRPr>
          </a:p>
          <a:p>
            <a:pPr marL="171450" indent="-171450" algn="l">
              <a:lnSpc>
                <a:spcPct val="150000"/>
              </a:lnSpc>
              <a:buClr>
                <a:srgbClr val="EA5514"/>
              </a:buClr>
              <a:buFont typeface="Wingdings" panose="05000000000000000000" pitchFamily="2" charset="2"/>
              <a:buChar char="l"/>
            </a:pPr>
            <a:r>
              <a:rPr lang="en-US" altLang="zh-CN" sz="1600" dirty="0">
                <a:ln w="6350">
                  <a:noFill/>
                </a:ln>
                <a:solidFill>
                  <a:schemeClr val="tx1"/>
                </a:solidFill>
                <a:latin typeface="Impact" panose="020B0806030902050204" pitchFamily="34" charset="0"/>
                <a:ea typeface="Microsoft YaHei" panose="020B0503020204020204" charset="-122"/>
              </a:rPr>
              <a:t>Insufficient Childcare</a:t>
            </a:r>
            <a:endParaRPr lang="en-US" altLang="zh-CN" sz="1600" dirty="0">
              <a:ln w="6350">
                <a:noFill/>
              </a:ln>
              <a:solidFill>
                <a:schemeClr val="tx1"/>
              </a:solidFill>
              <a:latin typeface="Impact" panose="020B0806030902050204" pitchFamily="34" charset="0"/>
              <a:ea typeface="Microsoft YaHei" panose="020B0503020204020204" charset="-122"/>
            </a:endParaRPr>
          </a:p>
        </p:txBody>
      </p:sp>
      <p:sp>
        <p:nvSpPr>
          <p:cNvPr id="21" name="矩形 36"/>
          <p:cNvSpPr/>
          <p:nvPr/>
        </p:nvSpPr>
        <p:spPr>
          <a:xfrm>
            <a:off x="7025640" y="1497330"/>
            <a:ext cx="4220845" cy="1568450"/>
          </a:xfrm>
          <a:prstGeom prst="rect">
            <a:avLst/>
          </a:prstGeom>
        </p:spPr>
        <p:txBody>
          <a:bodyPr wrap="square">
            <a:spAutoFit/>
          </a:bodyPr>
          <a:lstStyle/>
          <a:p>
            <a:pPr indent="0" algn="l">
              <a:lnSpc>
                <a:spcPct val="150000"/>
              </a:lnSpc>
              <a:buClr>
                <a:srgbClr val="EA5514"/>
              </a:buClr>
              <a:buFont typeface="Wingdings" panose="05000000000000000000" pitchFamily="2" charset="2"/>
              <a:buNone/>
            </a:pPr>
            <a:r>
              <a:rPr lang="en-US" altLang="zh-CN" sz="1600" i="1" dirty="0">
                <a:ln w="6350">
                  <a:noFill/>
                </a:ln>
                <a:solidFill>
                  <a:schemeClr val="tx1"/>
                </a:solidFill>
                <a:latin typeface="Impact" panose="020B0806030902050204" pitchFamily="34" charset="0"/>
                <a:ea typeface="Microsoft YaHei" panose="020B0503020204020204" charset="-122"/>
                <a:sym typeface="+mn-ea"/>
              </a:rPr>
              <a:t>“ Small babies don’t exactly express themselves in words, so this system is focused on identifying their needs with the help of the existing AI technology around us. ”</a:t>
            </a:r>
            <a:endParaRPr lang="en-US" altLang="zh-CN" sz="1600" i="1" dirty="0">
              <a:ln w="6350">
                <a:noFill/>
              </a:ln>
              <a:solidFill>
                <a:schemeClr val="tx1"/>
              </a:solidFill>
              <a:latin typeface="Impact" panose="020B0806030902050204" pitchFamily="34" charset="0"/>
              <a:ea typeface="Microsoft YaHei" panose="020B0503020204020204" charset="-122"/>
              <a:sym typeface="+mn-ea"/>
            </a:endParaRPr>
          </a:p>
        </p:txBody>
      </p:sp>
      <p:sp>
        <p:nvSpPr>
          <p:cNvPr id="36" name="Rectangle 39"/>
          <p:cNvSpPr>
            <a:spLocks noChangeArrowheads="1"/>
          </p:cNvSpPr>
          <p:nvPr/>
        </p:nvSpPr>
        <p:spPr bwMode="auto">
          <a:xfrm>
            <a:off x="4225925" y="3323590"/>
            <a:ext cx="480885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3200" b="1" dirty="0">
                <a:solidFill>
                  <a:srgbClr val="FF0000"/>
                </a:solidFill>
                <a:latin typeface="Microsoft YaHei" panose="020B0503020204020204" charset="-122"/>
                <a:ea typeface="Microsoft YaHei" panose="020B0503020204020204" charset="-122"/>
              </a:rPr>
              <a:t>Prior Existing Solutions</a:t>
            </a:r>
            <a:endParaRPr lang="en-US" altLang="zh-CN" sz="3200" b="1" dirty="0">
              <a:solidFill>
                <a:srgbClr val="FF0000"/>
              </a:solidFill>
              <a:latin typeface="Microsoft YaHei" panose="020B0503020204020204" charset="-122"/>
              <a:ea typeface="Microsoft YaHei" panose="020B0503020204020204" charset="-122"/>
            </a:endParaRPr>
          </a:p>
        </p:txBody>
      </p:sp>
      <p:sp>
        <p:nvSpPr>
          <p:cNvPr id="22" name="矩形 36"/>
          <p:cNvSpPr/>
          <p:nvPr/>
        </p:nvSpPr>
        <p:spPr>
          <a:xfrm>
            <a:off x="4342056" y="3827833"/>
            <a:ext cx="4046301" cy="1698350"/>
          </a:xfrm>
          <a:prstGeom prst="rect">
            <a:avLst/>
          </a:prstGeom>
        </p:spPr>
        <p:txBody>
          <a:bodyPr wrap="none">
            <a:spAutoFit/>
          </a:bodyPr>
          <a:lstStyle/>
          <a:p>
            <a:pPr marL="171450" indent="-171450" algn="l">
              <a:lnSpc>
                <a:spcPct val="150000"/>
              </a:lnSpc>
              <a:buClr>
                <a:srgbClr val="EA5514"/>
              </a:buClr>
              <a:buFont typeface="Wingdings" panose="05000000000000000000" pitchFamily="2" charset="2"/>
              <a:buChar char="l"/>
            </a:pPr>
            <a:r>
              <a:rPr lang="en-US" altLang="zh-CN" dirty="0">
                <a:ln w="6350">
                  <a:noFill/>
                </a:ln>
                <a:solidFill>
                  <a:schemeClr val="tx1"/>
                </a:solidFill>
                <a:latin typeface="Impact" panose="020B0806030902050204" pitchFamily="34" charset="0"/>
                <a:ea typeface="Microsoft YaHei" panose="020B0503020204020204" charset="-122"/>
              </a:rPr>
              <a:t>Babysitters</a:t>
            </a:r>
            <a:endParaRPr lang="zh-CN" altLang="en-US" dirty="0">
              <a:ln w="6350">
                <a:noFill/>
              </a:ln>
              <a:solidFill>
                <a:schemeClr val="tx1"/>
              </a:solidFill>
              <a:latin typeface="Impact" panose="020B0806030902050204" pitchFamily="34" charset="0"/>
              <a:ea typeface="Microsoft YaHei" panose="020B0503020204020204" charset="-122"/>
            </a:endParaRPr>
          </a:p>
          <a:p>
            <a:pPr marL="171450" indent="-171450" algn="l">
              <a:lnSpc>
                <a:spcPct val="150000"/>
              </a:lnSpc>
              <a:buClr>
                <a:srgbClr val="EA5514"/>
              </a:buClr>
              <a:buFont typeface="Wingdings" panose="05000000000000000000" pitchFamily="2" charset="2"/>
              <a:buChar char="l"/>
            </a:pPr>
            <a:r>
              <a:rPr lang="en-US" altLang="zh-CN" dirty="0">
                <a:ln w="6350">
                  <a:noFill/>
                </a:ln>
                <a:solidFill>
                  <a:schemeClr val="tx1"/>
                </a:solidFill>
                <a:latin typeface="Impact" panose="020B0806030902050204" pitchFamily="34" charset="0"/>
                <a:ea typeface="Microsoft YaHei" panose="020B0503020204020204" charset="-122"/>
              </a:rPr>
              <a:t>Childcare Institutions</a:t>
            </a:r>
            <a:endParaRPr lang="zh-CN" altLang="en-US" dirty="0">
              <a:ln w="6350">
                <a:noFill/>
              </a:ln>
              <a:solidFill>
                <a:schemeClr val="tx1"/>
              </a:solidFill>
              <a:latin typeface="Impact" panose="020B0806030902050204" pitchFamily="34" charset="0"/>
              <a:ea typeface="Microsoft YaHei" panose="020B0503020204020204" charset="-122"/>
            </a:endParaRPr>
          </a:p>
          <a:p>
            <a:pPr marL="171450" indent="-171450" algn="l">
              <a:lnSpc>
                <a:spcPct val="150000"/>
              </a:lnSpc>
              <a:buClr>
                <a:srgbClr val="EA5514"/>
              </a:buClr>
              <a:buFont typeface="Wingdings" panose="05000000000000000000" pitchFamily="2" charset="2"/>
              <a:buChar char="l"/>
            </a:pPr>
            <a:r>
              <a:rPr lang="en-US" altLang="zh-CN" dirty="0">
                <a:ln w="6350">
                  <a:noFill/>
                </a:ln>
                <a:solidFill>
                  <a:schemeClr val="tx1"/>
                </a:solidFill>
                <a:latin typeface="Impact" panose="020B0806030902050204" pitchFamily="34" charset="0"/>
                <a:ea typeface="Microsoft YaHei" panose="020B0503020204020204" charset="-122"/>
              </a:rPr>
              <a:t>Let some relative or guardian take care</a:t>
            </a:r>
            <a:endParaRPr lang="en-US" altLang="zh-CN" dirty="0">
              <a:ln w="6350">
                <a:noFill/>
              </a:ln>
              <a:solidFill>
                <a:schemeClr val="tx1"/>
              </a:solidFill>
              <a:latin typeface="Impact" panose="020B0806030902050204" pitchFamily="34" charset="0"/>
              <a:ea typeface="Microsoft YaHei" panose="020B0503020204020204" charset="-122"/>
            </a:endParaRPr>
          </a:p>
          <a:p>
            <a:pPr marL="171450" indent="-171450" algn="l">
              <a:lnSpc>
                <a:spcPct val="150000"/>
              </a:lnSpc>
              <a:buClr>
                <a:srgbClr val="EA5514"/>
              </a:buClr>
              <a:buFont typeface="Wingdings" panose="05000000000000000000" pitchFamily="2" charset="2"/>
              <a:buChar char="l"/>
            </a:pPr>
            <a:r>
              <a:rPr lang="en-US" altLang="zh-CN" dirty="0">
                <a:ln w="6350">
                  <a:noFill/>
                </a:ln>
                <a:solidFill>
                  <a:schemeClr val="tx1"/>
                </a:solidFill>
                <a:latin typeface="Impact" panose="020B0806030902050204" pitchFamily="34" charset="0"/>
                <a:ea typeface="Microsoft YaHei" panose="020B0503020204020204" charset="-122"/>
              </a:rPr>
              <a:t> Baby Care toys (not smart enough)</a:t>
            </a:r>
            <a:endParaRPr lang="en-US" altLang="zh-CN" dirty="0">
              <a:ln w="6350">
                <a:noFill/>
              </a:ln>
              <a:solidFill>
                <a:schemeClr val="tx1"/>
              </a:solidFill>
              <a:latin typeface="Impact" panose="020B0806030902050204" pitchFamily="34" charset="0"/>
              <a:ea typeface="Microsoft YaHei" panose="020B0503020204020204" charset="-122"/>
            </a:endParaRPr>
          </a:p>
        </p:txBody>
      </p:sp>
      <p:pic>
        <p:nvPicPr>
          <p:cNvPr id="2" name="Picture 1"/>
          <p:cNvPicPr>
            <a:picLocks noChangeAspect="1"/>
          </p:cNvPicPr>
          <p:nvPr/>
        </p:nvPicPr>
        <p:blipFill>
          <a:blip r:embed="rId1"/>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2">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childTnLst>
                                    <p:set>
                                      <p:cBhvr>
                                        <p:cTn id="6" dur="1000"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37"/>
                                        </p:tgtEl>
                                        <p:attrNameLst>
                                          <p:attrName>ppt_y</p:attrName>
                                        </p:attrNameLst>
                                      </p:cBhvr>
                                      <p:tavLst>
                                        <p:tav tm="0">
                                          <p:val>
                                            <p:strVal val="#ppt_y"/>
                                          </p:val>
                                        </p:tav>
                                        <p:tav tm="100000">
                                          <p:val>
                                            <p:strVal val="#ppt_y"/>
                                          </p:val>
                                        </p:tav>
                                      </p:tavLst>
                                    </p:anim>
                                    <p:anim calcmode="lin" valueType="num">
                                      <p:cBhvr>
                                        <p:cTn id="9" dur="10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par>
                          <p:cTn id="25" fill="hold">
                            <p:stCondLst>
                              <p:cond delay="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6"/>
                                        </p:tgtEl>
                                        <p:attrNameLst>
                                          <p:attrName>ppt_y</p:attrName>
                                        </p:attrNameLst>
                                      </p:cBhvr>
                                      <p:tavLst>
                                        <p:tav tm="0">
                                          <p:val>
                                            <p:strVal val="#ppt_y"/>
                                          </p:val>
                                        </p:tav>
                                        <p:tav tm="100000">
                                          <p:val>
                                            <p:strVal val="#ppt_y"/>
                                          </p:val>
                                        </p:tav>
                                      </p:tavLst>
                                    </p:anim>
                                    <p:anim calcmode="lin" valueType="num">
                                      <p:cBhvr>
                                        <p:cTn id="30"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6"/>
                                        </p:tgtEl>
                                      </p:cBhvr>
                                    </p:animEffect>
                                  </p:childTnLst>
                                </p:cTn>
                              </p:par>
                            </p:childTnLst>
                          </p:cTn>
                        </p:par>
                        <p:par>
                          <p:cTn id="33" fill="hold">
                            <p:stCondLst>
                              <p:cond delay="2150"/>
                            </p:stCondLst>
                            <p:childTnLst>
                              <p:par>
                                <p:cTn id="34" presetID="9"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21" grpId="0"/>
      <p:bldP spid="21" grpId="1"/>
      <p:bldP spid="36"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flipV="1">
            <a:off x="219804" y="334550"/>
            <a:ext cx="726346" cy="52322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02</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5" name="Freeform 6"/>
          <p:cNvSpPr/>
          <p:nvPr/>
        </p:nvSpPr>
        <p:spPr bwMode="auto">
          <a:xfrm>
            <a:off x="6104255" y="3275672"/>
            <a:ext cx="1263651" cy="1401233"/>
          </a:xfrm>
          <a:custGeom>
            <a:avLst/>
            <a:gdLst>
              <a:gd name="T0" fmla="*/ 0 w 1075"/>
              <a:gd name="T1" fmla="*/ 0 h 1196"/>
              <a:gd name="T2" fmla="*/ 0 w 1075"/>
              <a:gd name="T3" fmla="*/ 98 h 1196"/>
              <a:gd name="T4" fmla="*/ 44 w 1075"/>
              <a:gd name="T5" fmla="*/ 84 h 1196"/>
              <a:gd name="T6" fmla="*/ 121 w 1075"/>
              <a:gd name="T7" fmla="*/ 160 h 1196"/>
              <a:gd name="T8" fmla="*/ 44 w 1075"/>
              <a:gd name="T9" fmla="*/ 237 h 1196"/>
              <a:gd name="T10" fmla="*/ 0 w 1075"/>
              <a:gd name="T11" fmla="*/ 223 h 1196"/>
              <a:gd name="T12" fmla="*/ 0 w 1075"/>
              <a:gd name="T13" fmla="*/ 321 h 1196"/>
              <a:gd name="T14" fmla="*/ 754 w 1075"/>
              <a:gd name="T15" fmla="*/ 1075 h 1196"/>
              <a:gd name="T16" fmla="*/ 880 w 1075"/>
              <a:gd name="T17" fmla="*/ 1075 h 1196"/>
              <a:gd name="T18" fmla="*/ 869 w 1075"/>
              <a:gd name="T19" fmla="*/ 1085 h 1196"/>
              <a:gd name="T20" fmla="*/ 850 w 1075"/>
              <a:gd name="T21" fmla="*/ 1132 h 1196"/>
              <a:gd name="T22" fmla="*/ 914 w 1075"/>
              <a:gd name="T23" fmla="*/ 1196 h 1196"/>
              <a:gd name="T24" fmla="*/ 979 w 1075"/>
              <a:gd name="T25" fmla="*/ 1132 h 1196"/>
              <a:gd name="T26" fmla="*/ 959 w 1075"/>
              <a:gd name="T27" fmla="*/ 1085 h 1196"/>
              <a:gd name="T28" fmla="*/ 949 w 1075"/>
              <a:gd name="T29" fmla="*/ 1075 h 1196"/>
              <a:gd name="T30" fmla="*/ 1075 w 1075"/>
              <a:gd name="T31" fmla="*/ 1075 h 1196"/>
              <a:gd name="T32" fmla="*/ 0 w 1075"/>
              <a:gd name="T33"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0" y="0"/>
                </a:moveTo>
                <a:cubicBezTo>
                  <a:pt x="0" y="98"/>
                  <a:pt x="0" y="98"/>
                  <a:pt x="0" y="98"/>
                </a:cubicBezTo>
                <a:cubicBezTo>
                  <a:pt x="13" y="89"/>
                  <a:pt x="28" y="84"/>
                  <a:pt x="44" y="84"/>
                </a:cubicBezTo>
                <a:cubicBezTo>
                  <a:pt x="87" y="84"/>
                  <a:pt x="121" y="118"/>
                  <a:pt x="121" y="160"/>
                </a:cubicBezTo>
                <a:cubicBezTo>
                  <a:pt x="121" y="203"/>
                  <a:pt x="87" y="237"/>
                  <a:pt x="44" y="237"/>
                </a:cubicBezTo>
                <a:cubicBezTo>
                  <a:pt x="28" y="237"/>
                  <a:pt x="13" y="232"/>
                  <a:pt x="0" y="223"/>
                </a:cubicBezTo>
                <a:cubicBezTo>
                  <a:pt x="0" y="321"/>
                  <a:pt x="0" y="321"/>
                  <a:pt x="0" y="321"/>
                </a:cubicBezTo>
                <a:cubicBezTo>
                  <a:pt x="414" y="324"/>
                  <a:pt x="750" y="661"/>
                  <a:pt x="754" y="1075"/>
                </a:cubicBezTo>
                <a:cubicBezTo>
                  <a:pt x="880" y="1075"/>
                  <a:pt x="880" y="1075"/>
                  <a:pt x="880" y="1075"/>
                </a:cubicBezTo>
                <a:cubicBezTo>
                  <a:pt x="869" y="1085"/>
                  <a:pt x="869" y="1085"/>
                  <a:pt x="869" y="1085"/>
                </a:cubicBezTo>
                <a:cubicBezTo>
                  <a:pt x="857" y="1097"/>
                  <a:pt x="850" y="1114"/>
                  <a:pt x="850" y="1132"/>
                </a:cubicBezTo>
                <a:cubicBezTo>
                  <a:pt x="850" y="1167"/>
                  <a:pt x="879" y="1196"/>
                  <a:pt x="914" y="1196"/>
                </a:cubicBezTo>
                <a:cubicBezTo>
                  <a:pt x="950" y="1196"/>
                  <a:pt x="979" y="1167"/>
                  <a:pt x="979" y="1132"/>
                </a:cubicBezTo>
                <a:cubicBezTo>
                  <a:pt x="979" y="1114"/>
                  <a:pt x="972" y="1097"/>
                  <a:pt x="959" y="1085"/>
                </a:cubicBezTo>
                <a:cubicBezTo>
                  <a:pt x="949" y="1075"/>
                  <a:pt x="949" y="1075"/>
                  <a:pt x="949" y="1075"/>
                </a:cubicBezTo>
                <a:cubicBezTo>
                  <a:pt x="1075" y="1075"/>
                  <a:pt x="1075" y="1075"/>
                  <a:pt x="1075" y="1075"/>
                </a:cubicBezTo>
                <a:cubicBezTo>
                  <a:pt x="1072" y="483"/>
                  <a:pt x="591" y="3"/>
                  <a:pt x="0" y="0"/>
                </a:cubicBezTo>
                <a:close/>
              </a:path>
            </a:pathLst>
          </a:custGeom>
          <a:solidFill>
            <a:schemeClr val="tx1">
              <a:lumMod val="85000"/>
              <a:lumOff val="15000"/>
            </a:schemeClr>
          </a:solidFill>
          <a:ln>
            <a:noFill/>
          </a:ln>
        </p:spPr>
        <p:txBody>
          <a:bodyPr vert="horz" wrap="square" lIns="121920" tIns="60960" rIns="121920" bIns="60960" numCol="1" anchor="t" anchorCtr="0" compatLnSpc="1"/>
          <a:lstStyle/>
          <a:p>
            <a:endParaRPr lang="zh-CN" altLang="en-US" sz="2000"/>
          </a:p>
        </p:txBody>
      </p:sp>
      <p:sp>
        <p:nvSpPr>
          <p:cNvPr id="6" name="Freeform 7"/>
          <p:cNvSpPr/>
          <p:nvPr/>
        </p:nvSpPr>
        <p:spPr bwMode="auto">
          <a:xfrm>
            <a:off x="5962439" y="4549905"/>
            <a:ext cx="1405467" cy="1259417"/>
          </a:xfrm>
          <a:custGeom>
            <a:avLst/>
            <a:gdLst>
              <a:gd name="T0" fmla="*/ 1099 w 1197"/>
              <a:gd name="T1" fmla="*/ 0 h 1075"/>
              <a:gd name="T2" fmla="*/ 1113 w 1197"/>
              <a:gd name="T3" fmla="*/ 45 h 1075"/>
              <a:gd name="T4" fmla="*/ 1036 w 1197"/>
              <a:gd name="T5" fmla="*/ 121 h 1075"/>
              <a:gd name="T6" fmla="*/ 960 w 1197"/>
              <a:gd name="T7" fmla="*/ 45 h 1075"/>
              <a:gd name="T8" fmla="*/ 974 w 1197"/>
              <a:gd name="T9" fmla="*/ 0 h 1075"/>
              <a:gd name="T10" fmla="*/ 876 w 1197"/>
              <a:gd name="T11" fmla="*/ 0 h 1075"/>
              <a:gd name="T12" fmla="*/ 122 w 1197"/>
              <a:gd name="T13" fmla="*/ 754 h 1075"/>
              <a:gd name="T14" fmla="*/ 122 w 1197"/>
              <a:gd name="T15" fmla="*/ 880 h 1075"/>
              <a:gd name="T16" fmla="*/ 111 w 1197"/>
              <a:gd name="T17" fmla="*/ 869 h 1075"/>
              <a:gd name="T18" fmla="*/ 65 w 1197"/>
              <a:gd name="T19" fmla="*/ 850 h 1075"/>
              <a:gd name="T20" fmla="*/ 0 w 1197"/>
              <a:gd name="T21" fmla="*/ 914 h 1075"/>
              <a:gd name="T22" fmla="*/ 65 w 1197"/>
              <a:gd name="T23" fmla="*/ 979 h 1075"/>
              <a:gd name="T24" fmla="*/ 111 w 1197"/>
              <a:gd name="T25" fmla="*/ 959 h 1075"/>
              <a:gd name="T26" fmla="*/ 122 w 1197"/>
              <a:gd name="T27" fmla="*/ 949 h 1075"/>
              <a:gd name="T28" fmla="*/ 122 w 1197"/>
              <a:gd name="T29" fmla="*/ 1075 h 1075"/>
              <a:gd name="T30" fmla="*/ 1197 w 1197"/>
              <a:gd name="T31" fmla="*/ 0 h 1075"/>
              <a:gd name="T32" fmla="*/ 1099 w 1197"/>
              <a:gd name="T33" fmla="*/ 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7" h="1075">
                <a:moveTo>
                  <a:pt x="1099" y="0"/>
                </a:moveTo>
                <a:cubicBezTo>
                  <a:pt x="1108" y="13"/>
                  <a:pt x="1113" y="28"/>
                  <a:pt x="1113" y="45"/>
                </a:cubicBezTo>
                <a:cubicBezTo>
                  <a:pt x="1113" y="87"/>
                  <a:pt x="1079" y="121"/>
                  <a:pt x="1036" y="121"/>
                </a:cubicBezTo>
                <a:cubicBezTo>
                  <a:pt x="994" y="121"/>
                  <a:pt x="960" y="87"/>
                  <a:pt x="960" y="45"/>
                </a:cubicBezTo>
                <a:cubicBezTo>
                  <a:pt x="960" y="28"/>
                  <a:pt x="965" y="13"/>
                  <a:pt x="974" y="0"/>
                </a:cubicBezTo>
                <a:cubicBezTo>
                  <a:pt x="876" y="0"/>
                  <a:pt x="876" y="0"/>
                  <a:pt x="876" y="0"/>
                </a:cubicBezTo>
                <a:cubicBezTo>
                  <a:pt x="872" y="414"/>
                  <a:pt x="536" y="751"/>
                  <a:pt x="122" y="754"/>
                </a:cubicBezTo>
                <a:cubicBezTo>
                  <a:pt x="122" y="880"/>
                  <a:pt x="122" y="880"/>
                  <a:pt x="122" y="880"/>
                </a:cubicBezTo>
                <a:cubicBezTo>
                  <a:pt x="111" y="869"/>
                  <a:pt x="111" y="869"/>
                  <a:pt x="111" y="869"/>
                </a:cubicBezTo>
                <a:cubicBezTo>
                  <a:pt x="99" y="857"/>
                  <a:pt x="83" y="850"/>
                  <a:pt x="65" y="850"/>
                </a:cubicBezTo>
                <a:cubicBezTo>
                  <a:pt x="29" y="850"/>
                  <a:pt x="0" y="879"/>
                  <a:pt x="0" y="914"/>
                </a:cubicBezTo>
                <a:cubicBezTo>
                  <a:pt x="0" y="950"/>
                  <a:pt x="29" y="979"/>
                  <a:pt x="65" y="979"/>
                </a:cubicBezTo>
                <a:cubicBezTo>
                  <a:pt x="83" y="979"/>
                  <a:pt x="99" y="972"/>
                  <a:pt x="111" y="959"/>
                </a:cubicBezTo>
                <a:cubicBezTo>
                  <a:pt x="122" y="949"/>
                  <a:pt x="122" y="949"/>
                  <a:pt x="122" y="949"/>
                </a:cubicBezTo>
                <a:cubicBezTo>
                  <a:pt x="122" y="1075"/>
                  <a:pt x="122" y="1075"/>
                  <a:pt x="122" y="1075"/>
                </a:cubicBezTo>
                <a:cubicBezTo>
                  <a:pt x="713" y="1072"/>
                  <a:pt x="1194" y="591"/>
                  <a:pt x="1197" y="0"/>
                </a:cubicBezTo>
                <a:lnTo>
                  <a:pt x="1099" y="0"/>
                </a:lnTo>
                <a:close/>
              </a:path>
            </a:pathLst>
          </a:custGeom>
          <a:solidFill>
            <a:schemeClr val="accent4"/>
          </a:solidFill>
          <a:ln>
            <a:noFill/>
          </a:ln>
        </p:spPr>
        <p:txBody>
          <a:bodyPr vert="horz" wrap="square" lIns="121920" tIns="60960" rIns="121920" bIns="60960" numCol="1" anchor="t" anchorCtr="0" compatLnSpc="1"/>
          <a:lstStyle/>
          <a:p>
            <a:endParaRPr lang="zh-CN" altLang="en-US" sz="2000"/>
          </a:p>
        </p:txBody>
      </p:sp>
      <p:sp>
        <p:nvSpPr>
          <p:cNvPr id="7" name="Freeform 8"/>
          <p:cNvSpPr/>
          <p:nvPr/>
        </p:nvSpPr>
        <p:spPr bwMode="auto">
          <a:xfrm>
            <a:off x="4827905" y="4408088"/>
            <a:ext cx="1263651" cy="1401233"/>
          </a:xfrm>
          <a:custGeom>
            <a:avLst/>
            <a:gdLst>
              <a:gd name="T0" fmla="*/ 1075 w 1075"/>
              <a:gd name="T1" fmla="*/ 1196 h 1196"/>
              <a:gd name="T2" fmla="*/ 1075 w 1075"/>
              <a:gd name="T3" fmla="*/ 1098 h 1196"/>
              <a:gd name="T4" fmla="*/ 1030 w 1075"/>
              <a:gd name="T5" fmla="*/ 1112 h 1196"/>
              <a:gd name="T6" fmla="*/ 953 w 1075"/>
              <a:gd name="T7" fmla="*/ 1035 h 1196"/>
              <a:gd name="T8" fmla="*/ 1030 w 1075"/>
              <a:gd name="T9" fmla="*/ 959 h 1196"/>
              <a:gd name="T10" fmla="*/ 1075 w 1075"/>
              <a:gd name="T11" fmla="*/ 973 h 1196"/>
              <a:gd name="T12" fmla="*/ 1075 w 1075"/>
              <a:gd name="T13" fmla="*/ 875 h 1196"/>
              <a:gd name="T14" fmla="*/ 321 w 1075"/>
              <a:gd name="T15" fmla="*/ 121 h 1196"/>
              <a:gd name="T16" fmla="*/ 195 w 1075"/>
              <a:gd name="T17" fmla="*/ 121 h 1196"/>
              <a:gd name="T18" fmla="*/ 205 w 1075"/>
              <a:gd name="T19" fmla="*/ 111 h 1196"/>
              <a:gd name="T20" fmla="*/ 225 w 1075"/>
              <a:gd name="T21" fmla="*/ 64 h 1196"/>
              <a:gd name="T22" fmla="*/ 160 w 1075"/>
              <a:gd name="T23" fmla="*/ 0 h 1196"/>
              <a:gd name="T24" fmla="*/ 96 w 1075"/>
              <a:gd name="T25" fmla="*/ 64 h 1196"/>
              <a:gd name="T26" fmla="*/ 115 w 1075"/>
              <a:gd name="T27" fmla="*/ 111 h 1196"/>
              <a:gd name="T28" fmla="*/ 126 w 1075"/>
              <a:gd name="T29" fmla="*/ 121 h 1196"/>
              <a:gd name="T30" fmla="*/ 0 w 1075"/>
              <a:gd name="T31" fmla="*/ 121 h 1196"/>
              <a:gd name="T32" fmla="*/ 1075 w 1075"/>
              <a:gd name="T33"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1075" y="1196"/>
                </a:moveTo>
                <a:cubicBezTo>
                  <a:pt x="1075" y="1098"/>
                  <a:pt x="1075" y="1098"/>
                  <a:pt x="1075" y="1098"/>
                </a:cubicBezTo>
                <a:cubicBezTo>
                  <a:pt x="1062" y="1107"/>
                  <a:pt x="1046" y="1112"/>
                  <a:pt x="1030" y="1112"/>
                </a:cubicBezTo>
                <a:cubicBezTo>
                  <a:pt x="988" y="1112"/>
                  <a:pt x="953" y="1078"/>
                  <a:pt x="953" y="1035"/>
                </a:cubicBezTo>
                <a:cubicBezTo>
                  <a:pt x="953" y="993"/>
                  <a:pt x="988" y="959"/>
                  <a:pt x="1030" y="959"/>
                </a:cubicBezTo>
                <a:cubicBezTo>
                  <a:pt x="1046" y="959"/>
                  <a:pt x="1062" y="964"/>
                  <a:pt x="1075" y="973"/>
                </a:cubicBezTo>
                <a:cubicBezTo>
                  <a:pt x="1075" y="875"/>
                  <a:pt x="1075" y="875"/>
                  <a:pt x="1075" y="875"/>
                </a:cubicBezTo>
                <a:cubicBezTo>
                  <a:pt x="660" y="872"/>
                  <a:pt x="324" y="535"/>
                  <a:pt x="321" y="121"/>
                </a:cubicBezTo>
                <a:cubicBezTo>
                  <a:pt x="195" y="121"/>
                  <a:pt x="195" y="121"/>
                  <a:pt x="195" y="121"/>
                </a:cubicBezTo>
                <a:cubicBezTo>
                  <a:pt x="205" y="111"/>
                  <a:pt x="205" y="111"/>
                  <a:pt x="205" y="111"/>
                </a:cubicBezTo>
                <a:cubicBezTo>
                  <a:pt x="218" y="98"/>
                  <a:pt x="225" y="82"/>
                  <a:pt x="225" y="64"/>
                </a:cubicBezTo>
                <a:cubicBezTo>
                  <a:pt x="225" y="29"/>
                  <a:pt x="196" y="0"/>
                  <a:pt x="160" y="0"/>
                </a:cubicBezTo>
                <a:cubicBezTo>
                  <a:pt x="125" y="0"/>
                  <a:pt x="96" y="29"/>
                  <a:pt x="96" y="64"/>
                </a:cubicBezTo>
                <a:cubicBezTo>
                  <a:pt x="96" y="82"/>
                  <a:pt x="103" y="98"/>
                  <a:pt x="115" y="111"/>
                </a:cubicBezTo>
                <a:cubicBezTo>
                  <a:pt x="126" y="121"/>
                  <a:pt x="126" y="121"/>
                  <a:pt x="126" y="121"/>
                </a:cubicBezTo>
                <a:cubicBezTo>
                  <a:pt x="0" y="121"/>
                  <a:pt x="0" y="121"/>
                  <a:pt x="0" y="121"/>
                </a:cubicBezTo>
                <a:cubicBezTo>
                  <a:pt x="3" y="712"/>
                  <a:pt x="483" y="1193"/>
                  <a:pt x="1075" y="1196"/>
                </a:cubicBezTo>
                <a:close/>
              </a:path>
            </a:pathLst>
          </a:custGeom>
          <a:solidFill>
            <a:schemeClr val="tx1">
              <a:lumMod val="85000"/>
              <a:lumOff val="15000"/>
            </a:schemeClr>
          </a:solidFill>
          <a:ln>
            <a:noFill/>
          </a:ln>
        </p:spPr>
        <p:txBody>
          <a:bodyPr vert="horz" wrap="square" lIns="121920" tIns="60960" rIns="121920" bIns="60960" numCol="1" anchor="t" anchorCtr="0" compatLnSpc="1"/>
          <a:lstStyle/>
          <a:p>
            <a:endParaRPr lang="zh-CN" altLang="en-US" sz="2000"/>
          </a:p>
        </p:txBody>
      </p:sp>
      <p:sp>
        <p:nvSpPr>
          <p:cNvPr id="8" name="Freeform 9"/>
          <p:cNvSpPr/>
          <p:nvPr/>
        </p:nvSpPr>
        <p:spPr bwMode="auto">
          <a:xfrm>
            <a:off x="4827905" y="3275672"/>
            <a:ext cx="1405467" cy="1259417"/>
          </a:xfrm>
          <a:custGeom>
            <a:avLst/>
            <a:gdLst>
              <a:gd name="T0" fmla="*/ 1131 w 1196"/>
              <a:gd name="T1" fmla="*/ 96 h 1075"/>
              <a:gd name="T2" fmla="*/ 1085 w 1196"/>
              <a:gd name="T3" fmla="*/ 115 h 1075"/>
              <a:gd name="T4" fmla="*/ 1075 w 1196"/>
              <a:gd name="T5" fmla="*/ 126 h 1075"/>
              <a:gd name="T6" fmla="*/ 1075 w 1196"/>
              <a:gd name="T7" fmla="*/ 0 h 1075"/>
              <a:gd name="T8" fmla="*/ 0 w 1196"/>
              <a:gd name="T9" fmla="*/ 1075 h 1075"/>
              <a:gd name="T10" fmla="*/ 98 w 1196"/>
              <a:gd name="T11" fmla="*/ 1075 h 1075"/>
              <a:gd name="T12" fmla="*/ 84 w 1196"/>
              <a:gd name="T13" fmla="*/ 1030 h 1075"/>
              <a:gd name="T14" fmla="*/ 160 w 1196"/>
              <a:gd name="T15" fmla="*/ 954 h 1075"/>
              <a:gd name="T16" fmla="*/ 237 w 1196"/>
              <a:gd name="T17" fmla="*/ 1030 h 1075"/>
              <a:gd name="T18" fmla="*/ 223 w 1196"/>
              <a:gd name="T19" fmla="*/ 1075 h 1075"/>
              <a:gd name="T20" fmla="*/ 321 w 1196"/>
              <a:gd name="T21" fmla="*/ 1075 h 1075"/>
              <a:gd name="T22" fmla="*/ 1075 w 1196"/>
              <a:gd name="T23" fmla="*/ 321 h 1075"/>
              <a:gd name="T24" fmla="*/ 1075 w 1196"/>
              <a:gd name="T25" fmla="*/ 195 h 1075"/>
              <a:gd name="T26" fmla="*/ 1085 w 1196"/>
              <a:gd name="T27" fmla="*/ 205 h 1075"/>
              <a:gd name="T28" fmla="*/ 1131 w 1196"/>
              <a:gd name="T29" fmla="*/ 225 h 1075"/>
              <a:gd name="T30" fmla="*/ 1196 w 1196"/>
              <a:gd name="T31" fmla="*/ 160 h 1075"/>
              <a:gd name="T32" fmla="*/ 1131 w 1196"/>
              <a:gd name="T33" fmla="*/ 96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6" h="1075">
                <a:moveTo>
                  <a:pt x="1131" y="96"/>
                </a:moveTo>
                <a:cubicBezTo>
                  <a:pt x="1114" y="96"/>
                  <a:pt x="1097" y="103"/>
                  <a:pt x="1085" y="115"/>
                </a:cubicBezTo>
                <a:cubicBezTo>
                  <a:pt x="1075" y="126"/>
                  <a:pt x="1075" y="126"/>
                  <a:pt x="1075" y="126"/>
                </a:cubicBezTo>
                <a:cubicBezTo>
                  <a:pt x="1075" y="0"/>
                  <a:pt x="1075" y="0"/>
                  <a:pt x="1075" y="0"/>
                </a:cubicBezTo>
                <a:cubicBezTo>
                  <a:pt x="483" y="3"/>
                  <a:pt x="3" y="483"/>
                  <a:pt x="0" y="1075"/>
                </a:cubicBezTo>
                <a:cubicBezTo>
                  <a:pt x="98" y="1075"/>
                  <a:pt x="98" y="1075"/>
                  <a:pt x="98" y="1075"/>
                </a:cubicBezTo>
                <a:cubicBezTo>
                  <a:pt x="89" y="1062"/>
                  <a:pt x="84" y="1046"/>
                  <a:pt x="84" y="1030"/>
                </a:cubicBezTo>
                <a:cubicBezTo>
                  <a:pt x="84" y="988"/>
                  <a:pt x="118" y="954"/>
                  <a:pt x="160" y="954"/>
                </a:cubicBezTo>
                <a:cubicBezTo>
                  <a:pt x="202" y="954"/>
                  <a:pt x="237" y="988"/>
                  <a:pt x="237" y="1030"/>
                </a:cubicBezTo>
                <a:cubicBezTo>
                  <a:pt x="237" y="1046"/>
                  <a:pt x="232" y="1062"/>
                  <a:pt x="223" y="1075"/>
                </a:cubicBezTo>
                <a:cubicBezTo>
                  <a:pt x="321" y="1075"/>
                  <a:pt x="321" y="1075"/>
                  <a:pt x="321" y="1075"/>
                </a:cubicBezTo>
                <a:cubicBezTo>
                  <a:pt x="324" y="661"/>
                  <a:pt x="660" y="324"/>
                  <a:pt x="1075" y="321"/>
                </a:cubicBezTo>
                <a:cubicBezTo>
                  <a:pt x="1075" y="195"/>
                  <a:pt x="1075" y="195"/>
                  <a:pt x="1075" y="195"/>
                </a:cubicBezTo>
                <a:cubicBezTo>
                  <a:pt x="1085" y="205"/>
                  <a:pt x="1085" y="205"/>
                  <a:pt x="1085" y="205"/>
                </a:cubicBezTo>
                <a:cubicBezTo>
                  <a:pt x="1097" y="218"/>
                  <a:pt x="1114" y="225"/>
                  <a:pt x="1131" y="225"/>
                </a:cubicBezTo>
                <a:cubicBezTo>
                  <a:pt x="1167" y="225"/>
                  <a:pt x="1196" y="196"/>
                  <a:pt x="1196" y="160"/>
                </a:cubicBezTo>
                <a:cubicBezTo>
                  <a:pt x="1196" y="125"/>
                  <a:pt x="1167" y="96"/>
                  <a:pt x="1131" y="96"/>
                </a:cubicBezTo>
                <a:close/>
              </a:path>
            </a:pathLst>
          </a:custGeom>
          <a:solidFill>
            <a:schemeClr val="accent4"/>
          </a:solidFill>
          <a:ln>
            <a:noFill/>
          </a:ln>
        </p:spPr>
        <p:txBody>
          <a:bodyPr vert="horz" wrap="square" lIns="0" tIns="0" rIns="0" bIns="0" numCol="1" anchor="ctr" anchorCtr="0" compatLnSpc="1"/>
          <a:lstStyle/>
          <a:p>
            <a:pPr algn="ctr"/>
            <a:endParaRPr lang="zh-CN" altLang="en-US" sz="2000" dirty="0"/>
          </a:p>
        </p:txBody>
      </p:sp>
      <p:grpSp>
        <p:nvGrpSpPr>
          <p:cNvPr id="9" name="组合 8"/>
          <p:cNvGrpSpPr/>
          <p:nvPr/>
        </p:nvGrpSpPr>
        <p:grpSpPr>
          <a:xfrm>
            <a:off x="5687272" y="4031320"/>
            <a:ext cx="821267" cy="1077384"/>
            <a:chOff x="4264026" y="2292350"/>
            <a:chExt cx="615950" cy="808038"/>
          </a:xfrm>
          <a:solidFill>
            <a:schemeClr val="tx1">
              <a:lumMod val="85000"/>
              <a:lumOff val="15000"/>
            </a:schemeClr>
          </a:solidFill>
        </p:grpSpPr>
        <p:sp>
          <p:nvSpPr>
            <p:cNvPr id="10" name="Oval 10"/>
            <p:cNvSpPr>
              <a:spLocks noChangeArrowheads="1"/>
            </p:cNvSpPr>
            <p:nvPr/>
          </p:nvSpPr>
          <p:spPr bwMode="auto">
            <a:xfrm>
              <a:off x="4510088" y="2305050"/>
              <a:ext cx="122238" cy="1222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000"/>
            </a:p>
          </p:txBody>
        </p:sp>
        <p:sp>
          <p:nvSpPr>
            <p:cNvPr id="11" name="Freeform 11"/>
            <p:cNvSpPr/>
            <p:nvPr/>
          </p:nvSpPr>
          <p:spPr bwMode="auto">
            <a:xfrm>
              <a:off x="4264026" y="2292350"/>
              <a:ext cx="615950" cy="808038"/>
            </a:xfrm>
            <a:custGeom>
              <a:avLst/>
              <a:gdLst>
                <a:gd name="T0" fmla="*/ 689 w 698"/>
                <a:gd name="T1" fmla="*/ 10 h 918"/>
                <a:gd name="T2" fmla="*/ 657 w 698"/>
                <a:gd name="T3" fmla="*/ 9 h 918"/>
                <a:gd name="T4" fmla="*/ 485 w 698"/>
                <a:gd name="T5" fmla="*/ 168 h 918"/>
                <a:gd name="T6" fmla="*/ 485 w 698"/>
                <a:gd name="T7" fmla="*/ 168 h 918"/>
                <a:gd name="T8" fmla="*/ 436 w 698"/>
                <a:gd name="T9" fmla="*/ 168 h 918"/>
                <a:gd name="T10" fmla="*/ 399 w 698"/>
                <a:gd name="T11" fmla="*/ 168 h 918"/>
                <a:gd name="T12" fmla="*/ 375 w 698"/>
                <a:gd name="T13" fmla="*/ 279 h 918"/>
                <a:gd name="T14" fmla="*/ 356 w 698"/>
                <a:gd name="T15" fmla="*/ 217 h 918"/>
                <a:gd name="T16" fmla="*/ 367 w 698"/>
                <a:gd name="T17" fmla="*/ 203 h 918"/>
                <a:gd name="T18" fmla="*/ 349 w 698"/>
                <a:gd name="T19" fmla="*/ 183 h 918"/>
                <a:gd name="T20" fmla="*/ 329 w 698"/>
                <a:gd name="T21" fmla="*/ 201 h 918"/>
                <a:gd name="T22" fmla="*/ 341 w 698"/>
                <a:gd name="T23" fmla="*/ 217 h 918"/>
                <a:gd name="T24" fmla="*/ 324 w 698"/>
                <a:gd name="T25" fmla="*/ 279 h 918"/>
                <a:gd name="T26" fmla="*/ 298 w 698"/>
                <a:gd name="T27" fmla="*/ 168 h 918"/>
                <a:gd name="T28" fmla="*/ 262 w 698"/>
                <a:gd name="T29" fmla="*/ 168 h 918"/>
                <a:gd name="T30" fmla="*/ 213 w 698"/>
                <a:gd name="T31" fmla="*/ 168 h 918"/>
                <a:gd name="T32" fmla="*/ 213 w 698"/>
                <a:gd name="T33" fmla="*/ 168 h 918"/>
                <a:gd name="T34" fmla="*/ 40 w 698"/>
                <a:gd name="T35" fmla="*/ 9 h 918"/>
                <a:gd name="T36" fmla="*/ 8 w 698"/>
                <a:gd name="T37" fmla="*/ 10 h 918"/>
                <a:gd name="T38" fmla="*/ 9 w 698"/>
                <a:gd name="T39" fmla="*/ 42 h 918"/>
                <a:gd name="T40" fmla="*/ 262 w 698"/>
                <a:gd name="T41" fmla="*/ 285 h 918"/>
                <a:gd name="T42" fmla="*/ 262 w 698"/>
                <a:gd name="T43" fmla="*/ 532 h 918"/>
                <a:gd name="T44" fmla="*/ 262 w 698"/>
                <a:gd name="T45" fmla="*/ 881 h 918"/>
                <a:gd name="T46" fmla="*/ 298 w 698"/>
                <a:gd name="T47" fmla="*/ 918 h 918"/>
                <a:gd name="T48" fmla="*/ 335 w 698"/>
                <a:gd name="T49" fmla="*/ 881 h 918"/>
                <a:gd name="T50" fmla="*/ 335 w 698"/>
                <a:gd name="T51" fmla="*/ 532 h 918"/>
                <a:gd name="T52" fmla="*/ 363 w 698"/>
                <a:gd name="T53" fmla="*/ 532 h 918"/>
                <a:gd name="T54" fmla="*/ 363 w 698"/>
                <a:gd name="T55" fmla="*/ 881 h 918"/>
                <a:gd name="T56" fmla="*/ 399 w 698"/>
                <a:gd name="T57" fmla="*/ 918 h 918"/>
                <a:gd name="T58" fmla="*/ 436 w 698"/>
                <a:gd name="T59" fmla="*/ 881 h 918"/>
                <a:gd name="T60" fmla="*/ 436 w 698"/>
                <a:gd name="T61" fmla="*/ 532 h 918"/>
                <a:gd name="T62" fmla="*/ 436 w 698"/>
                <a:gd name="T63" fmla="*/ 285 h 918"/>
                <a:gd name="T64" fmla="*/ 688 w 698"/>
                <a:gd name="T65" fmla="*/ 42 h 918"/>
                <a:gd name="T66" fmla="*/ 689 w 698"/>
                <a:gd name="T67" fmla="*/ 10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8" h="918">
                  <a:moveTo>
                    <a:pt x="689" y="10"/>
                  </a:moveTo>
                  <a:cubicBezTo>
                    <a:pt x="681" y="1"/>
                    <a:pt x="666" y="0"/>
                    <a:pt x="657" y="9"/>
                  </a:cubicBezTo>
                  <a:cubicBezTo>
                    <a:pt x="485" y="168"/>
                    <a:pt x="485" y="168"/>
                    <a:pt x="485" y="168"/>
                  </a:cubicBezTo>
                  <a:cubicBezTo>
                    <a:pt x="485" y="168"/>
                    <a:pt x="485" y="168"/>
                    <a:pt x="485" y="168"/>
                  </a:cubicBezTo>
                  <a:cubicBezTo>
                    <a:pt x="436" y="168"/>
                    <a:pt x="436" y="168"/>
                    <a:pt x="436" y="168"/>
                  </a:cubicBezTo>
                  <a:cubicBezTo>
                    <a:pt x="399" y="168"/>
                    <a:pt x="399" y="168"/>
                    <a:pt x="399" y="168"/>
                  </a:cubicBezTo>
                  <a:cubicBezTo>
                    <a:pt x="391" y="256"/>
                    <a:pt x="375" y="279"/>
                    <a:pt x="375" y="279"/>
                  </a:cubicBezTo>
                  <a:cubicBezTo>
                    <a:pt x="356" y="217"/>
                    <a:pt x="356" y="217"/>
                    <a:pt x="356" y="217"/>
                  </a:cubicBezTo>
                  <a:cubicBezTo>
                    <a:pt x="367" y="203"/>
                    <a:pt x="367" y="203"/>
                    <a:pt x="367" y="203"/>
                  </a:cubicBezTo>
                  <a:cubicBezTo>
                    <a:pt x="349" y="183"/>
                    <a:pt x="349" y="183"/>
                    <a:pt x="349" y="183"/>
                  </a:cubicBezTo>
                  <a:cubicBezTo>
                    <a:pt x="329" y="201"/>
                    <a:pt x="329" y="201"/>
                    <a:pt x="329" y="201"/>
                  </a:cubicBezTo>
                  <a:cubicBezTo>
                    <a:pt x="341" y="217"/>
                    <a:pt x="341" y="217"/>
                    <a:pt x="341" y="217"/>
                  </a:cubicBezTo>
                  <a:cubicBezTo>
                    <a:pt x="324" y="279"/>
                    <a:pt x="324" y="279"/>
                    <a:pt x="324" y="279"/>
                  </a:cubicBezTo>
                  <a:cubicBezTo>
                    <a:pt x="309" y="262"/>
                    <a:pt x="301" y="196"/>
                    <a:pt x="298" y="168"/>
                  </a:cubicBezTo>
                  <a:cubicBezTo>
                    <a:pt x="262" y="168"/>
                    <a:pt x="262" y="168"/>
                    <a:pt x="262" y="168"/>
                  </a:cubicBezTo>
                  <a:cubicBezTo>
                    <a:pt x="213" y="168"/>
                    <a:pt x="213" y="168"/>
                    <a:pt x="213" y="168"/>
                  </a:cubicBezTo>
                  <a:cubicBezTo>
                    <a:pt x="213" y="168"/>
                    <a:pt x="213" y="168"/>
                    <a:pt x="213" y="168"/>
                  </a:cubicBezTo>
                  <a:cubicBezTo>
                    <a:pt x="40" y="9"/>
                    <a:pt x="40" y="9"/>
                    <a:pt x="40" y="9"/>
                  </a:cubicBezTo>
                  <a:cubicBezTo>
                    <a:pt x="31" y="0"/>
                    <a:pt x="17" y="1"/>
                    <a:pt x="8" y="10"/>
                  </a:cubicBezTo>
                  <a:cubicBezTo>
                    <a:pt x="0" y="19"/>
                    <a:pt x="0" y="34"/>
                    <a:pt x="9" y="42"/>
                  </a:cubicBezTo>
                  <a:cubicBezTo>
                    <a:pt x="262" y="285"/>
                    <a:pt x="262" y="285"/>
                    <a:pt x="262" y="285"/>
                  </a:cubicBezTo>
                  <a:cubicBezTo>
                    <a:pt x="262" y="532"/>
                    <a:pt x="262" y="532"/>
                    <a:pt x="262" y="532"/>
                  </a:cubicBezTo>
                  <a:cubicBezTo>
                    <a:pt x="262" y="881"/>
                    <a:pt x="262" y="881"/>
                    <a:pt x="262" y="881"/>
                  </a:cubicBezTo>
                  <a:cubicBezTo>
                    <a:pt x="262" y="901"/>
                    <a:pt x="278" y="918"/>
                    <a:pt x="298" y="918"/>
                  </a:cubicBezTo>
                  <a:cubicBezTo>
                    <a:pt x="318" y="918"/>
                    <a:pt x="335" y="901"/>
                    <a:pt x="335" y="881"/>
                  </a:cubicBezTo>
                  <a:cubicBezTo>
                    <a:pt x="335" y="532"/>
                    <a:pt x="335" y="532"/>
                    <a:pt x="335" y="532"/>
                  </a:cubicBezTo>
                  <a:cubicBezTo>
                    <a:pt x="363" y="532"/>
                    <a:pt x="363" y="532"/>
                    <a:pt x="363" y="532"/>
                  </a:cubicBezTo>
                  <a:cubicBezTo>
                    <a:pt x="363" y="881"/>
                    <a:pt x="363" y="881"/>
                    <a:pt x="363" y="881"/>
                  </a:cubicBezTo>
                  <a:cubicBezTo>
                    <a:pt x="363" y="901"/>
                    <a:pt x="379" y="918"/>
                    <a:pt x="399" y="918"/>
                  </a:cubicBezTo>
                  <a:cubicBezTo>
                    <a:pt x="419" y="918"/>
                    <a:pt x="436" y="901"/>
                    <a:pt x="436" y="881"/>
                  </a:cubicBezTo>
                  <a:cubicBezTo>
                    <a:pt x="436" y="532"/>
                    <a:pt x="436" y="532"/>
                    <a:pt x="436" y="532"/>
                  </a:cubicBezTo>
                  <a:cubicBezTo>
                    <a:pt x="436" y="285"/>
                    <a:pt x="436" y="285"/>
                    <a:pt x="436" y="285"/>
                  </a:cubicBezTo>
                  <a:cubicBezTo>
                    <a:pt x="688" y="42"/>
                    <a:pt x="688" y="42"/>
                    <a:pt x="688" y="42"/>
                  </a:cubicBezTo>
                  <a:cubicBezTo>
                    <a:pt x="697" y="34"/>
                    <a:pt x="698" y="19"/>
                    <a:pt x="68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000"/>
            </a:p>
          </p:txBody>
        </p:sp>
      </p:grpSp>
      <p:sp>
        <p:nvSpPr>
          <p:cNvPr id="12" name="TextBox 14"/>
          <p:cNvSpPr txBox="1"/>
          <p:nvPr/>
        </p:nvSpPr>
        <p:spPr>
          <a:xfrm>
            <a:off x="5128391" y="3610214"/>
            <a:ext cx="323850" cy="398780"/>
          </a:xfrm>
          <a:prstGeom prst="rect">
            <a:avLst/>
          </a:prstGeom>
          <a:noFill/>
        </p:spPr>
        <p:txBody>
          <a:bodyPr wrap="none" rtlCol="0">
            <a:spAutoFit/>
          </a:bodyPr>
          <a:lstStyle/>
          <a:p>
            <a:r>
              <a:rPr lang="en-US" altLang="zh-CN" sz="2000" b="1" dirty="0">
                <a:solidFill>
                  <a:schemeClr val="tx1">
                    <a:lumMod val="85000"/>
                    <a:lumOff val="15000"/>
                  </a:schemeClr>
                </a:solidFill>
                <a:latin typeface="Arial" panose="020B0604020202020204" pitchFamily="34" charset="0"/>
                <a:ea typeface="Arial" panose="020B0604020202020204" pitchFamily="34" charset="0"/>
              </a:rPr>
              <a:t>1</a:t>
            </a:r>
            <a:endParaRPr lang="en-US" altLang="zh-CN" sz="2000" b="1" dirty="0">
              <a:solidFill>
                <a:schemeClr val="tx1">
                  <a:lumMod val="85000"/>
                  <a:lumOff val="15000"/>
                </a:schemeClr>
              </a:solidFill>
              <a:latin typeface="Arial" panose="020B0604020202020204" pitchFamily="34" charset="0"/>
              <a:ea typeface="Arial" panose="020B0604020202020204" pitchFamily="34" charset="0"/>
            </a:endParaRPr>
          </a:p>
        </p:txBody>
      </p:sp>
      <p:sp>
        <p:nvSpPr>
          <p:cNvPr id="13" name="TextBox 106"/>
          <p:cNvSpPr txBox="1"/>
          <p:nvPr/>
        </p:nvSpPr>
        <p:spPr>
          <a:xfrm>
            <a:off x="6709540" y="3610214"/>
            <a:ext cx="323850" cy="398780"/>
          </a:xfrm>
          <a:prstGeom prst="rect">
            <a:avLst/>
          </a:prstGeom>
          <a:noFill/>
        </p:spPr>
        <p:txBody>
          <a:bodyPr wrap="none" rtlCol="0">
            <a:spAutoFit/>
          </a:bodyPr>
          <a:lstStyle/>
          <a:p>
            <a:r>
              <a:rPr lang="en-US" altLang="zh-CN" sz="2000" b="1" dirty="0">
                <a:solidFill>
                  <a:schemeClr val="bg1"/>
                </a:solidFill>
                <a:latin typeface="Arial" panose="020B0604020202020204" pitchFamily="34" charset="0"/>
                <a:ea typeface="Arial" panose="020B0604020202020204" pitchFamily="34" charset="0"/>
              </a:rPr>
              <a:t>3</a:t>
            </a:r>
            <a:endParaRPr lang="en-US" altLang="zh-CN" sz="2000" b="1" dirty="0">
              <a:solidFill>
                <a:schemeClr val="bg1"/>
              </a:solidFill>
              <a:latin typeface="Arial" panose="020B0604020202020204" pitchFamily="34" charset="0"/>
              <a:ea typeface="Arial" panose="020B0604020202020204" pitchFamily="34" charset="0"/>
            </a:endParaRPr>
          </a:p>
        </p:txBody>
      </p:sp>
      <p:sp>
        <p:nvSpPr>
          <p:cNvPr id="14" name="TextBox 107"/>
          <p:cNvSpPr txBox="1"/>
          <p:nvPr/>
        </p:nvSpPr>
        <p:spPr>
          <a:xfrm>
            <a:off x="5128391" y="5077065"/>
            <a:ext cx="323850" cy="398780"/>
          </a:xfrm>
          <a:prstGeom prst="rect">
            <a:avLst/>
          </a:prstGeom>
          <a:noFill/>
        </p:spPr>
        <p:txBody>
          <a:bodyPr wrap="none" rtlCol="0">
            <a:spAutoFit/>
          </a:bodyPr>
          <a:lstStyle/>
          <a:p>
            <a:r>
              <a:rPr lang="en-US" altLang="zh-CN" sz="2000" b="1" dirty="0">
                <a:solidFill>
                  <a:schemeClr val="bg1"/>
                </a:solidFill>
                <a:latin typeface="Arial" panose="020B0604020202020204" pitchFamily="34" charset="0"/>
                <a:ea typeface="Arial" panose="020B0604020202020204" pitchFamily="34" charset="0"/>
              </a:rPr>
              <a:t>2</a:t>
            </a:r>
            <a:endParaRPr lang="en-US" altLang="zh-CN" sz="2000" b="1" dirty="0">
              <a:solidFill>
                <a:schemeClr val="bg1"/>
              </a:solidFill>
              <a:latin typeface="Arial" panose="020B0604020202020204" pitchFamily="34" charset="0"/>
              <a:ea typeface="Arial" panose="020B0604020202020204" pitchFamily="34" charset="0"/>
            </a:endParaRPr>
          </a:p>
        </p:txBody>
      </p:sp>
      <p:sp>
        <p:nvSpPr>
          <p:cNvPr id="15" name="TextBox 108"/>
          <p:cNvSpPr txBox="1"/>
          <p:nvPr/>
        </p:nvSpPr>
        <p:spPr>
          <a:xfrm>
            <a:off x="6709540" y="5077065"/>
            <a:ext cx="323850" cy="398780"/>
          </a:xfrm>
          <a:prstGeom prst="rect">
            <a:avLst/>
          </a:prstGeom>
          <a:noFill/>
        </p:spPr>
        <p:txBody>
          <a:bodyPr wrap="none" rtlCol="0">
            <a:spAutoFit/>
          </a:bodyPr>
          <a:lstStyle/>
          <a:p>
            <a:r>
              <a:rPr lang="en-US" altLang="zh-CN" sz="2000" b="1" dirty="0">
                <a:solidFill>
                  <a:schemeClr val="tx1">
                    <a:lumMod val="85000"/>
                    <a:lumOff val="15000"/>
                  </a:schemeClr>
                </a:solidFill>
                <a:latin typeface="Arial" panose="020B0604020202020204" pitchFamily="34" charset="0"/>
                <a:ea typeface="Arial" panose="020B0604020202020204" pitchFamily="34" charset="0"/>
              </a:rPr>
              <a:t>4</a:t>
            </a:r>
            <a:endParaRPr lang="en-US" altLang="zh-CN" sz="2000" b="1" dirty="0">
              <a:solidFill>
                <a:schemeClr val="tx1">
                  <a:lumMod val="85000"/>
                  <a:lumOff val="15000"/>
                </a:schemeClr>
              </a:solidFill>
              <a:latin typeface="Arial" panose="020B0604020202020204" pitchFamily="34" charset="0"/>
              <a:ea typeface="Arial" panose="020B0604020202020204" pitchFamily="34" charset="0"/>
            </a:endParaRPr>
          </a:p>
        </p:txBody>
      </p:sp>
      <p:sp>
        <p:nvSpPr>
          <p:cNvPr id="16" name="Rectangle 24"/>
          <p:cNvSpPr>
            <a:spLocks noChangeArrowheads="1"/>
          </p:cNvSpPr>
          <p:nvPr/>
        </p:nvSpPr>
        <p:spPr bwMode="auto">
          <a:xfrm>
            <a:off x="2204720" y="2649220"/>
            <a:ext cx="2511425"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l">
              <a:lnSpc>
                <a:spcPct val="150000"/>
              </a:lnSpc>
              <a:buClr>
                <a:srgbClr val="EA5514"/>
              </a:buClr>
              <a:buNone/>
            </a:pPr>
            <a:r>
              <a:rPr lang="en-US" altLang="zh-CN" sz="2000" dirty="0">
                <a:ln w="6350">
                  <a:noFill/>
                </a:ln>
                <a:solidFill>
                  <a:schemeClr val="tx1"/>
                </a:solidFill>
                <a:latin typeface="Impact" panose="020B0806030902050204" pitchFamily="34" charset="0"/>
                <a:ea typeface="Microsoft YaHei" panose="020B0503020204020204" charset="-122"/>
                <a:sym typeface="+mn-ea"/>
              </a:rPr>
              <a:t> Community App (Advices from Others)</a:t>
            </a:r>
            <a:endParaRPr lang="en-US" altLang="zh-CN" sz="2000" dirty="0">
              <a:ln w="6350">
                <a:noFill/>
              </a:ln>
              <a:solidFill>
                <a:schemeClr val="tx1"/>
              </a:solidFill>
              <a:latin typeface="Impact" panose="020B0806030902050204" pitchFamily="34" charset="0"/>
              <a:ea typeface="Microsoft YaHei" panose="020B0503020204020204" charset="-122"/>
              <a:sym typeface="+mn-ea"/>
            </a:endParaRPr>
          </a:p>
        </p:txBody>
      </p:sp>
      <p:sp>
        <p:nvSpPr>
          <p:cNvPr id="18" name="Rectangle 24"/>
          <p:cNvSpPr>
            <a:spLocks noChangeArrowheads="1"/>
          </p:cNvSpPr>
          <p:nvPr/>
        </p:nvSpPr>
        <p:spPr bwMode="auto">
          <a:xfrm>
            <a:off x="1075690" y="4577080"/>
            <a:ext cx="394081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l">
              <a:lnSpc>
                <a:spcPct val="150000"/>
              </a:lnSpc>
              <a:buClr>
                <a:srgbClr val="EA5514"/>
              </a:buClr>
              <a:buNone/>
            </a:pPr>
            <a:r>
              <a:rPr lang="en-US" altLang="zh-CN" sz="2000" dirty="0">
                <a:ln w="6350">
                  <a:noFill/>
                </a:ln>
                <a:latin typeface="Impact" panose="020B0806030902050204" pitchFamily="34" charset="0"/>
                <a:ea typeface="Microsoft YaHei" panose="020B0503020204020204" charset="-122"/>
                <a:sym typeface="+mn-ea"/>
              </a:rPr>
              <a:t>Hyper Personalized Reinforcement Learning based Assistant ( Learn as Child Grows )</a:t>
            </a:r>
            <a:endParaRPr lang="zh-CN" altLang="en-US" sz="2000" dirty="0">
              <a:ln w="6350">
                <a:noFill/>
              </a:ln>
              <a:solidFill>
                <a:schemeClr val="tx1"/>
              </a:solidFill>
              <a:latin typeface="Impact" panose="020B0806030902050204" pitchFamily="34" charset="0"/>
              <a:ea typeface="Microsoft YaHei" panose="020B0503020204020204" charset="-122"/>
            </a:endParaRPr>
          </a:p>
          <a:p>
            <a:pPr indent="0" algn="l">
              <a:lnSpc>
                <a:spcPct val="150000"/>
              </a:lnSpc>
              <a:buClr>
                <a:srgbClr val="EA5514"/>
              </a:buClr>
              <a:buNone/>
            </a:pPr>
            <a:r>
              <a:rPr lang="en-US" altLang="zh-CN" sz="2000" dirty="0">
                <a:ln w="6350">
                  <a:noFill/>
                </a:ln>
                <a:latin typeface="Impact" panose="020B0806030902050204" pitchFamily="34" charset="0"/>
                <a:ea typeface="Microsoft YaHei" panose="020B0503020204020204" charset="-122"/>
                <a:sym typeface="+mn-ea"/>
              </a:rPr>
              <a:t> </a:t>
            </a:r>
            <a:endParaRPr lang="en-US" altLang="zh-CN" sz="2000" dirty="0">
              <a:solidFill>
                <a:schemeClr val="tx1">
                  <a:lumMod val="75000"/>
                  <a:lumOff val="25000"/>
                </a:schemeClr>
              </a:solidFill>
              <a:latin typeface="+mj-lt"/>
              <a:ea typeface="Arial" panose="020B0604020202020204" pitchFamily="34" charset="0"/>
            </a:endParaRPr>
          </a:p>
        </p:txBody>
      </p:sp>
      <p:sp>
        <p:nvSpPr>
          <p:cNvPr id="20" name="Rectangle 24"/>
          <p:cNvSpPr>
            <a:spLocks noChangeArrowheads="1"/>
          </p:cNvSpPr>
          <p:nvPr/>
        </p:nvSpPr>
        <p:spPr bwMode="auto">
          <a:xfrm>
            <a:off x="7459345" y="2480945"/>
            <a:ext cx="267398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l">
              <a:lnSpc>
                <a:spcPct val="150000"/>
              </a:lnSpc>
              <a:buClr>
                <a:srgbClr val="EA5514"/>
              </a:buClr>
              <a:buNone/>
            </a:pPr>
            <a:endParaRPr lang="zh-CN" altLang="en-US" sz="2000" dirty="0">
              <a:ln w="6350">
                <a:noFill/>
              </a:ln>
              <a:solidFill>
                <a:schemeClr val="tx1"/>
              </a:solidFill>
              <a:latin typeface="Impact" panose="020B0806030902050204" pitchFamily="34" charset="0"/>
              <a:ea typeface="Microsoft YaHei" panose="020B0503020204020204" charset="-122"/>
            </a:endParaRPr>
          </a:p>
          <a:p>
            <a:pPr indent="0" algn="r">
              <a:lnSpc>
                <a:spcPct val="150000"/>
              </a:lnSpc>
              <a:buClr>
                <a:srgbClr val="EA5514"/>
              </a:buClr>
              <a:buNone/>
            </a:pPr>
            <a:r>
              <a:rPr lang="en-US" altLang="zh-CN" sz="2000" dirty="0">
                <a:ln w="6350">
                  <a:noFill/>
                </a:ln>
                <a:latin typeface="Impact" panose="020B0806030902050204" pitchFamily="34" charset="0"/>
                <a:ea typeface="Microsoft YaHei" panose="020B0503020204020204" charset="-122"/>
                <a:sym typeface="+mn-ea"/>
              </a:rPr>
              <a:t> CNN and NLP for Emotion Recognition</a:t>
            </a:r>
            <a:endParaRPr lang="en-US" altLang="zh-CN" sz="2000" dirty="0">
              <a:solidFill>
                <a:schemeClr val="tx1">
                  <a:lumMod val="75000"/>
                  <a:lumOff val="25000"/>
                </a:schemeClr>
              </a:solidFill>
              <a:latin typeface="+mj-lt"/>
              <a:ea typeface="Arial" panose="020B0604020202020204" pitchFamily="34" charset="0"/>
            </a:endParaRPr>
          </a:p>
        </p:txBody>
      </p:sp>
      <p:sp>
        <p:nvSpPr>
          <p:cNvPr id="26" name="Rectangle 20"/>
          <p:cNvSpPr>
            <a:spLocks noChangeArrowheads="1"/>
          </p:cNvSpPr>
          <p:nvPr/>
        </p:nvSpPr>
        <p:spPr bwMode="auto">
          <a:xfrm>
            <a:off x="1250950" y="334645"/>
            <a:ext cx="732282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Physical Structure of our Solution</a:t>
            </a:r>
            <a:endParaRPr lang="en-US" altLang="zh-CN" sz="2400" dirty="0">
              <a:solidFill>
                <a:schemeClr val="accent4"/>
              </a:solidFill>
              <a:latin typeface="+mj-lt"/>
              <a:ea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2">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sp>
        <p:nvSpPr>
          <p:cNvPr id="28" name="Rectangle 24"/>
          <p:cNvSpPr>
            <a:spLocks noChangeArrowheads="1"/>
          </p:cNvSpPr>
          <p:nvPr/>
        </p:nvSpPr>
        <p:spPr bwMode="auto">
          <a:xfrm>
            <a:off x="7256145" y="4469765"/>
            <a:ext cx="3261995"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r">
              <a:lnSpc>
                <a:spcPct val="150000"/>
              </a:lnSpc>
              <a:buClr>
                <a:srgbClr val="EA5514"/>
              </a:buClr>
              <a:buNone/>
            </a:pPr>
            <a:r>
              <a:rPr lang="en-US" sz="2000" dirty="0">
                <a:ln w="6350">
                  <a:noFill/>
                </a:ln>
                <a:solidFill>
                  <a:schemeClr val="tx1"/>
                </a:solidFill>
                <a:latin typeface="Impact" panose="020B0806030902050204" pitchFamily="34" charset="0"/>
                <a:ea typeface="Microsoft YaHei" panose="020B0503020204020204" charset="-122"/>
              </a:rPr>
              <a:t>Premium features including Smart Surveillance Intergration &amp; Real Time Feed Monitoring </a:t>
            </a:r>
            <a:endParaRPr lang="en-US" sz="2000" dirty="0">
              <a:solidFill>
                <a:schemeClr val="tx1">
                  <a:lumMod val="75000"/>
                  <a:lumOff val="25000"/>
                </a:schemeClr>
              </a:solidFill>
              <a:latin typeface="+mj-lt"/>
              <a:ea typeface="Arial" panose="020B0604020202020204" pitchFamily="34" charset="0"/>
            </a:endParaRPr>
          </a:p>
        </p:txBody>
      </p:sp>
      <p:sp>
        <p:nvSpPr>
          <p:cNvPr id="29" name="Content Placeholder 2"/>
          <p:cNvSpPr txBox="1"/>
          <p:nvPr/>
        </p:nvSpPr>
        <p:spPr>
          <a:xfrm>
            <a:off x="3146133" y="1048781"/>
            <a:ext cx="6212904" cy="1156477"/>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spcBef>
                <a:spcPct val="0"/>
              </a:spcBef>
            </a:pPr>
            <a:r>
              <a:rPr lang="en-IN" sz="1600" dirty="0">
                <a:solidFill>
                  <a:schemeClr val="tx1"/>
                </a:solidFill>
              </a:rPr>
              <a:t>We </a:t>
            </a:r>
            <a:r>
              <a:rPr lang="en-US" altLang="en-IN" sz="1600" dirty="0">
                <a:solidFill>
                  <a:schemeClr val="tx1"/>
                </a:solidFill>
              </a:rPr>
              <a:t>are using</a:t>
            </a:r>
            <a:r>
              <a:rPr lang="en-IN" sz="1600" dirty="0">
                <a:solidFill>
                  <a:schemeClr val="tx1"/>
                </a:solidFill>
              </a:rPr>
              <a:t> smart emotion detection, real-time video streaming, customized RL assistant with an implicit feedback loop.</a:t>
            </a:r>
            <a:endParaRPr lang="en-IN" sz="160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3" grpId="0"/>
      <p:bldP spid="14" grpId="0"/>
      <p:bldP spid="15" grpId="0"/>
      <p:bldP spid="16" grpId="0"/>
      <p:bldP spid="18"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0800000" flipV="1">
            <a:off x="219804" y="334550"/>
            <a:ext cx="726346" cy="523220"/>
          </a:xfrm>
          <a:prstGeom prst="rect">
            <a:avLst/>
          </a:prstGeom>
          <a:noFill/>
        </p:spPr>
        <p:txBody>
          <a:bodyPr wrap="square" rtlCol="0">
            <a:spAutoFit/>
          </a:bodyPr>
          <a:lstStyle/>
          <a:p>
            <a:pPr algn="ctr" fontAlgn="base">
              <a:spcBef>
                <a:spcPct val="0"/>
              </a:spcBef>
              <a:spcAft>
                <a:spcPct val="0"/>
              </a:spcAft>
            </a:pPr>
            <a:r>
              <a:rPr lang="en-US" altLang="zh-CN"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02</a:t>
            </a:r>
            <a:endParaRPr lang="zh-CN" altLang="en-US" sz="2800"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26" name="Rectangle 20"/>
          <p:cNvSpPr>
            <a:spLocks noChangeArrowheads="1"/>
          </p:cNvSpPr>
          <p:nvPr/>
        </p:nvSpPr>
        <p:spPr bwMode="auto">
          <a:xfrm>
            <a:off x="1250950" y="334645"/>
            <a:ext cx="732282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2400" dirty="0">
                <a:solidFill>
                  <a:schemeClr val="accent4"/>
                </a:solidFill>
                <a:latin typeface="+mj-lt"/>
                <a:ea typeface="Arial" panose="020B0604020202020204" pitchFamily="34" charset="0"/>
                <a:cs typeface="Arial" panose="020B0604020202020204" pitchFamily="34" charset="0"/>
              </a:rPr>
              <a:t>Working of the RL based Recommendation system</a:t>
            </a:r>
            <a:endParaRPr lang="en-US" altLang="zh-CN" sz="2400" dirty="0">
              <a:solidFill>
                <a:schemeClr val="accent4"/>
              </a:solidFill>
              <a:latin typeface="+mj-lt"/>
              <a:ea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stretch>
            <a:fillRect/>
          </a:stretch>
        </p:blipFill>
        <p:spPr>
          <a:xfrm>
            <a:off x="9942730" y="137165"/>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2">
            <a:duotone>
              <a:schemeClr val="bg2">
                <a:shade val="45000"/>
                <a:satMod val="135000"/>
              </a:schemeClr>
              <a:prstClr val="white"/>
            </a:duotone>
          </a:blip>
          <a:stretch>
            <a:fillRect/>
          </a:stretch>
        </p:blipFill>
        <p:spPr>
          <a:xfrm>
            <a:off x="11387013" y="-6591"/>
            <a:ext cx="804987" cy="804987"/>
          </a:xfrm>
          <a:prstGeom prst="rect">
            <a:avLst/>
          </a:prstGeom>
          <a:ln>
            <a:noFill/>
          </a:ln>
          <a:effectLst>
            <a:outerShdw blurRad="190500" algn="tl" rotWithShape="0">
              <a:srgbClr val="000000">
                <a:alpha val="70000"/>
              </a:srgbClr>
            </a:outerShdw>
          </a:effectLst>
        </p:spPr>
      </p:pic>
      <p:pic>
        <p:nvPicPr>
          <p:cNvPr id="9" name="Picture 8" descr="A picture containing swimming&#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23769" t="16541" r="21701"/>
          <a:stretch>
            <a:fillRect/>
          </a:stretch>
        </p:blipFill>
        <p:spPr>
          <a:xfrm>
            <a:off x="8975294" y="1163208"/>
            <a:ext cx="2351314" cy="2717386"/>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29070" t="6516"/>
          <a:stretch>
            <a:fillRect/>
          </a:stretch>
        </p:blipFill>
        <p:spPr>
          <a:xfrm>
            <a:off x="571499" y="1829434"/>
            <a:ext cx="2562226" cy="2428875"/>
          </a:xfrm>
          <a:prstGeom prst="rect">
            <a:avLst/>
          </a:prstGeom>
        </p:spPr>
      </p:pic>
      <p:sp>
        <p:nvSpPr>
          <p:cNvPr id="5" name="Text Box 4"/>
          <p:cNvSpPr txBox="1"/>
          <p:nvPr/>
        </p:nvSpPr>
        <p:spPr>
          <a:xfrm>
            <a:off x="3021965" y="1461135"/>
            <a:ext cx="5148580" cy="368300"/>
          </a:xfrm>
          <a:prstGeom prst="rect">
            <a:avLst/>
          </a:prstGeom>
          <a:noFill/>
        </p:spPr>
        <p:txBody>
          <a:bodyPr wrap="none" rtlCol="0">
            <a:spAutoFit/>
          </a:bodyPr>
          <a:lstStyle/>
          <a:p>
            <a:r>
              <a:rPr lang="en-US"/>
              <a:t>suppose your baby loves watching </a:t>
            </a:r>
            <a:r>
              <a:rPr lang="en-US" b="1" u="sng"/>
              <a:t>chota bheem</a:t>
            </a:r>
            <a:endParaRPr lang="en-US" b="1" u="sng"/>
          </a:p>
        </p:txBody>
      </p:sp>
      <p:sp>
        <p:nvSpPr>
          <p:cNvPr id="6" name="Text Box 5"/>
          <p:cNvSpPr txBox="1"/>
          <p:nvPr/>
        </p:nvSpPr>
        <p:spPr>
          <a:xfrm>
            <a:off x="4726940" y="2084070"/>
            <a:ext cx="3549650" cy="645160"/>
          </a:xfrm>
          <a:prstGeom prst="rect">
            <a:avLst/>
          </a:prstGeom>
          <a:noFill/>
        </p:spPr>
        <p:txBody>
          <a:bodyPr wrap="square" rtlCol="0">
            <a:spAutoFit/>
          </a:bodyPr>
          <a:lstStyle/>
          <a:p>
            <a:r>
              <a:rPr lang="en-US"/>
              <a:t>now model made a random decision to play </a:t>
            </a:r>
            <a:r>
              <a:rPr lang="en-US" b="1" u="sng"/>
              <a:t>Ben 10</a:t>
            </a:r>
            <a:endParaRPr lang="en-US" b="1" u="sng"/>
          </a:p>
        </p:txBody>
      </p:sp>
      <p:pic>
        <p:nvPicPr>
          <p:cNvPr id="7" name="Picture 6" descr="A picture containing shape&#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3908" y="1163220"/>
            <a:ext cx="3385543" cy="2797067"/>
          </a:xfrm>
          <a:prstGeom prst="rect">
            <a:avLst/>
          </a:prstGeom>
        </p:spPr>
      </p:pic>
      <p:sp>
        <p:nvSpPr>
          <p:cNvPr id="8" name="Text Box 7"/>
          <p:cNvSpPr txBox="1"/>
          <p:nvPr/>
        </p:nvSpPr>
        <p:spPr>
          <a:xfrm>
            <a:off x="1684655" y="4451985"/>
            <a:ext cx="9107170" cy="368300"/>
          </a:xfrm>
          <a:prstGeom prst="rect">
            <a:avLst/>
          </a:prstGeom>
          <a:noFill/>
        </p:spPr>
        <p:txBody>
          <a:bodyPr wrap="square" rtlCol="0">
            <a:spAutoFit/>
          </a:bodyPr>
          <a:lstStyle/>
          <a:p>
            <a:r>
              <a:rPr lang="en-US" b="1"/>
              <a:t>Realtime Emotion Recognition </a:t>
            </a:r>
            <a:r>
              <a:rPr lang="en-US"/>
              <a:t>---&gt; baby seems happy (</a:t>
            </a:r>
            <a:r>
              <a:rPr lang="en-US">
                <a:solidFill>
                  <a:srgbClr val="FF0000"/>
                </a:solidFill>
              </a:rPr>
              <a:t>positive reward</a:t>
            </a:r>
            <a:r>
              <a:rPr lang="en-US"/>
              <a:t> for model)</a:t>
            </a:r>
            <a:endParaRPr lang="en-US"/>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9070" t="6516"/>
          <a:stretch>
            <a:fillRect/>
          </a:stretch>
        </p:blipFill>
        <p:spPr>
          <a:xfrm>
            <a:off x="571499" y="1829434"/>
            <a:ext cx="2562226" cy="2428875"/>
          </a:xfrm>
          <a:prstGeom prst="rect">
            <a:avLst/>
          </a:prstGeom>
        </p:spPr>
      </p:pic>
      <p:sp>
        <p:nvSpPr>
          <p:cNvPr id="13" name="Text Box 12"/>
          <p:cNvSpPr txBox="1"/>
          <p:nvPr/>
        </p:nvSpPr>
        <p:spPr>
          <a:xfrm>
            <a:off x="2023110" y="5013325"/>
            <a:ext cx="6869430" cy="553085"/>
          </a:xfrm>
          <a:prstGeom prst="rect">
            <a:avLst/>
          </a:prstGeom>
          <a:noFill/>
        </p:spPr>
        <p:txBody>
          <a:bodyPr wrap="none" rtlCol="0">
            <a:spAutoFit/>
          </a:bodyPr>
          <a:lstStyle/>
          <a:p>
            <a:r>
              <a:rPr lang="en-US"/>
              <a:t>The model will learn: </a:t>
            </a:r>
            <a:r>
              <a:rPr lang="en-US" sz="3000" b="1">
                <a:solidFill>
                  <a:srgbClr val="FF0000"/>
                </a:solidFill>
              </a:rPr>
              <a:t>“Your baby likes </a:t>
            </a:r>
            <a:r>
              <a:rPr lang="en-US" sz="3000" b="1" u="sng">
                <a:solidFill>
                  <a:srgbClr val="FF0000"/>
                </a:solidFill>
              </a:rPr>
              <a:t>Ben 10</a:t>
            </a:r>
            <a:r>
              <a:rPr lang="en-US" sz="3000" b="1">
                <a:solidFill>
                  <a:srgbClr val="FF0000"/>
                </a:solidFill>
              </a:rPr>
              <a:t>”</a:t>
            </a:r>
            <a:endParaRPr lang="en-US" sz="3000" b="1">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9" presetClass="exit" presetSubtype="0" fill="hold" nodeType="afterEffect">
                                  <p:stCondLst>
                                    <p:cond delay="0"/>
                                  </p:stCondLst>
                                  <p:childTnLst>
                                    <p:animEffect transition="out" filter="dissolv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9" presetClass="entr" presetSubtype="0" fill="hold" nodeType="withEffect">
                                  <p:stCondLst>
                                    <p:cond delay="0"/>
                                  </p:stCondLst>
                                  <p:childTnLst>
                                    <p:set>
                                      <p:cBhvr>
                                        <p:cTn id="16" dur="500"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par>
                          <p:cTn id="27" fill="hold">
                            <p:stCondLst>
                              <p:cond delay="1000"/>
                            </p:stCondLst>
                            <p:childTnLst>
                              <p:par>
                                <p:cTn id="28" presetID="9"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0"/>
          <p:cNvSpPr>
            <a:spLocks noChangeArrowheads="1"/>
          </p:cNvSpPr>
          <p:nvPr/>
        </p:nvSpPr>
        <p:spPr bwMode="auto">
          <a:xfrm>
            <a:off x="5960965" y="2891314"/>
            <a:ext cx="6131508"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p>
            <a:pPr fontAlgn="base">
              <a:spcBef>
                <a:spcPct val="0"/>
              </a:spcBef>
              <a:spcAft>
                <a:spcPct val="0"/>
              </a:spcAft>
              <a:buFont typeface="Arial" panose="020B0604020202020204" pitchFamily="34" charset="0"/>
              <a:buNone/>
            </a:pPr>
            <a:r>
              <a:rPr lang="en-US" altLang="zh-CN" sz="4000" b="1" dirty="0">
                <a:solidFill>
                  <a:schemeClr val="accent4"/>
                </a:solidFill>
                <a:latin typeface="+mj-lt"/>
                <a:ea typeface="Arial" panose="020B0604020202020204" pitchFamily="34" charset="0"/>
                <a:cs typeface="Arial" panose="020B0604020202020204" pitchFamily="34" charset="0"/>
              </a:rPr>
              <a:t>Business Model</a:t>
            </a:r>
            <a:endParaRPr lang="en-US" altLang="zh-CN" sz="4000" b="1" dirty="0">
              <a:solidFill>
                <a:schemeClr val="accent4"/>
              </a:solidFill>
              <a:latin typeface="+mj-lt"/>
              <a:ea typeface="Arial" panose="020B0604020202020204" pitchFamily="34" charset="0"/>
              <a:cs typeface="Arial" panose="020B0604020202020204" pitchFamily="34" charset="0"/>
            </a:endParaRPr>
          </a:p>
        </p:txBody>
      </p:sp>
      <p:sp>
        <p:nvSpPr>
          <p:cNvPr id="16" name="文本框 15"/>
          <p:cNvSpPr txBox="1"/>
          <p:nvPr/>
        </p:nvSpPr>
        <p:spPr>
          <a:xfrm rot="10800000" flipV="1">
            <a:off x="1572354" y="3615680"/>
            <a:ext cx="1793146" cy="369332"/>
          </a:xfrm>
          <a:prstGeom prst="rect">
            <a:avLst/>
          </a:prstGeom>
          <a:noFill/>
        </p:spPr>
        <p:txBody>
          <a:bodyPr wrap="square" rtlCol="0">
            <a:spAutoFit/>
          </a:bodyPr>
          <a:lstStyle/>
          <a:p>
            <a:pPr algn="ctr"/>
            <a:r>
              <a:rPr lang="en-US" altLang="zh-CN" dirty="0">
                <a:solidFill>
                  <a:schemeClr val="bg1"/>
                </a:solidFill>
                <a:ea typeface="Arial" panose="020B0604020202020204" pitchFamily="34" charset="0"/>
              </a:rPr>
              <a:t>PART THREE</a:t>
            </a:r>
            <a:endParaRPr lang="zh-CN" altLang="en-US" dirty="0">
              <a:solidFill>
                <a:schemeClr val="bg1"/>
              </a:solidFill>
              <a:ea typeface="Arial" panose="020B0604020202020204" pitchFamily="34" charset="0"/>
            </a:endParaRPr>
          </a:p>
        </p:txBody>
      </p:sp>
      <p:sp>
        <p:nvSpPr>
          <p:cNvPr id="20" name="文本框 19"/>
          <p:cNvSpPr txBox="1"/>
          <p:nvPr/>
        </p:nvSpPr>
        <p:spPr>
          <a:xfrm rot="10800000" flipV="1">
            <a:off x="1670795" y="2658365"/>
            <a:ext cx="1596264" cy="1107996"/>
          </a:xfrm>
          <a:prstGeom prst="rect">
            <a:avLst/>
          </a:prstGeom>
          <a:noFill/>
        </p:spPr>
        <p:txBody>
          <a:bodyPr wrap="square" rtlCol="0">
            <a:spAutoFit/>
          </a:bodyPr>
          <a:lstStyle/>
          <a:p>
            <a:pPr algn="ctr" fontAlgn="base">
              <a:spcBef>
                <a:spcPct val="0"/>
              </a:spcBef>
              <a:spcAft>
                <a:spcPct val="0"/>
              </a:spcAft>
            </a:pPr>
            <a:r>
              <a:rPr lang="en-US" altLang="zh-CN" sz="6600" dirty="0">
                <a:solidFill>
                  <a:schemeClr val="tx1">
                    <a:lumMod val="85000"/>
                    <a:lumOff val="15000"/>
                  </a:schemeClr>
                </a:solidFill>
                <a:latin typeface="+mj-lt"/>
                <a:ea typeface="Arial" panose="020B0604020202020204" pitchFamily="34" charset="0"/>
                <a:cs typeface="Arial" panose="020B0604020202020204" pitchFamily="34" charset="0"/>
              </a:rPr>
              <a:t>03</a:t>
            </a:r>
            <a:endParaRPr lang="zh-CN" altLang="en-US" sz="6600" dirty="0">
              <a:solidFill>
                <a:schemeClr val="tx1">
                  <a:lumMod val="85000"/>
                  <a:lumOff val="15000"/>
                </a:schemeClr>
              </a:solidFill>
              <a:latin typeface="+mj-lt"/>
              <a:ea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9827660" y="143756"/>
            <a:ext cx="1383456" cy="517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2">
            <a:duotone>
              <a:schemeClr val="bg2">
                <a:shade val="45000"/>
                <a:satMod val="135000"/>
              </a:schemeClr>
              <a:prstClr val="white"/>
            </a:duotone>
          </a:blip>
          <a:stretch>
            <a:fillRect/>
          </a:stretch>
        </p:blipFill>
        <p:spPr>
          <a:xfrm>
            <a:off x="11271943" y="0"/>
            <a:ext cx="804987" cy="804987"/>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4722</Words>
  <Application>WPS Presentation</Application>
  <PresentationFormat>Widescreen</PresentationFormat>
  <Paragraphs>276</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Arial</vt:lpstr>
      <vt:lpstr>SimSun</vt:lpstr>
      <vt:lpstr>Wingdings</vt:lpstr>
      <vt:lpstr>Impact</vt:lpstr>
      <vt:lpstr>Microsoft YaHei</vt:lpstr>
      <vt:lpstr>思源黑体 CN Normal</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徐威方</dc:creator>
  <cp:lastModifiedBy>deepa</cp:lastModifiedBy>
  <cp:revision>69</cp:revision>
  <dcterms:created xsi:type="dcterms:W3CDTF">2019-06-12T01:50:00Z</dcterms:created>
  <dcterms:modified xsi:type="dcterms:W3CDTF">2023-03-27T04:22:10Z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1033-11.2.0.11513</vt:lpwstr>
  </property>
  <property fmtid="{D5CDD505-2E9C-101B-9397-08002B2CF9AE}" pid="3" name="ICV">
    <vt:lpwstr>ABF625958CC84905B2A0E1D318219BC6</vt:lpwstr>
  </property>
</Properties>
</file>